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99" r:id="rId9"/>
    <p:sldId id="260" r:id="rId10"/>
    <p:sldId id="261" r:id="rId11"/>
    <p:sldId id="262" r:id="rId12"/>
    <p:sldId id="263" r:id="rId13"/>
    <p:sldId id="264" r:id="rId14"/>
    <p:sldId id="295" r:id="rId15"/>
    <p:sldId id="300" r:id="rId16"/>
    <p:sldId id="269" r:id="rId17"/>
    <p:sldId id="272" r:id="rId18"/>
    <p:sldId id="270" r:id="rId19"/>
    <p:sldId id="274" r:id="rId20"/>
    <p:sldId id="273" r:id="rId21"/>
    <p:sldId id="275" r:id="rId22"/>
    <p:sldId id="278" r:id="rId23"/>
    <p:sldId id="276" r:id="rId24"/>
    <p:sldId id="279" r:id="rId25"/>
    <p:sldId id="280" r:id="rId26"/>
    <p:sldId id="281" r:id="rId27"/>
    <p:sldId id="286" r:id="rId28"/>
    <p:sldId id="284" r:id="rId29"/>
    <p:sldId id="288" r:id="rId30"/>
    <p:sldId id="292" r:id="rId31"/>
    <p:sldId id="290" r:id="rId32"/>
    <p:sldId id="296" r:id="rId33"/>
    <p:sldId id="298" r:id="rId34"/>
    <p:sldId id="304" r:id="rId35"/>
    <p:sldId id="305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upathy r. (rp3g13)" initials="pr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/>
    <p:restoredTop sz="86179"/>
  </p:normalViewPr>
  <p:slideViewPr>
    <p:cSldViewPr snapToGrid="0" snapToObjects="1">
      <p:cViewPr varScale="1">
        <p:scale>
          <a:sx n="110" d="100"/>
          <a:sy n="110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D14B6-9723-AF46-AFD7-EC1D9E03548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EC0D4-6A1B-0D44-985D-7DB3A46C4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r>
              <a:rPr lang="en-US" baseline="0" dirty="0" smtClean="0"/>
              <a:t>: </a:t>
            </a:r>
            <a:r>
              <a:rPr lang="en-US" sz="1200" dirty="0" smtClean="0"/>
              <a:t>Andreas </a:t>
            </a:r>
            <a:r>
              <a:rPr lang="en-US" sz="1200" dirty="0" err="1" smtClean="0"/>
              <a:t>Klöckner</a:t>
            </a:r>
            <a:endParaRPr lang="en-US" baseline="0" dirty="0" smtClean="0"/>
          </a:p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www.bu.edu</a:t>
            </a:r>
            <a:r>
              <a:rPr lang="en-US" dirty="0" smtClean="0"/>
              <a:t>/</a:t>
            </a:r>
            <a:r>
              <a:rPr lang="en-US" dirty="0" err="1" smtClean="0"/>
              <a:t>pasi</a:t>
            </a:r>
            <a:r>
              <a:rPr lang="en-US" dirty="0" smtClean="0"/>
              <a:t>/files/2011/01/AndreasKloeckner1-03-1430.pdf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5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Credit:</a:t>
            </a:r>
            <a:r>
              <a:rPr lang="en-US" baseline="0" dirty="0" smtClean="0"/>
              <a:t> </a:t>
            </a:r>
            <a:r>
              <a:rPr lang="en-US" dirty="0" smtClean="0"/>
              <a:t>Matthew </a:t>
            </a:r>
            <a:r>
              <a:rPr lang="en-US" dirty="0" err="1" smtClean="0"/>
              <a:t>Scarpino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Article</a:t>
            </a:r>
            <a:r>
              <a:rPr lang="en-US" baseline="0" dirty="0" smtClean="0"/>
              <a:t>: http://</a:t>
            </a:r>
            <a:r>
              <a:rPr lang="en-US" baseline="0" dirty="0" err="1" smtClean="0"/>
              <a:t>www.drdobbs.com</a:t>
            </a:r>
            <a:r>
              <a:rPr lang="en-US" baseline="0" dirty="0" smtClean="0"/>
              <a:t>/parallel/a-gentle-introduction-to-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/231002854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87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Used for educational purposes</a:t>
            </a:r>
          </a:p>
          <a:p>
            <a:pPr marL="0" indent="0">
              <a:buFontTx/>
              <a:buNone/>
            </a:pPr>
            <a:r>
              <a:rPr lang="en-US" dirty="0" smtClean="0"/>
              <a:t>Credit:</a:t>
            </a:r>
            <a:r>
              <a:rPr lang="en-US" baseline="0" dirty="0" smtClean="0"/>
              <a:t> </a:t>
            </a:r>
            <a:r>
              <a:rPr lang="en-US" sz="1200" dirty="0" err="1" smtClean="0"/>
              <a:t>Olmo</a:t>
            </a:r>
            <a:r>
              <a:rPr lang="en-US" sz="1200" dirty="0" smtClean="0"/>
              <a:t> Zavala</a:t>
            </a:r>
          </a:p>
          <a:p>
            <a:pPr marL="0" indent="0">
              <a:buFontTx/>
              <a:buNone/>
            </a:pPr>
            <a:r>
              <a:rPr lang="en-US" sz="1200" dirty="0" smtClean="0"/>
              <a:t>Source</a:t>
            </a:r>
            <a:r>
              <a:rPr lang="en-US" sz="1200" baseline="0" dirty="0" smtClean="0"/>
              <a:t> : http://</a:t>
            </a:r>
            <a:r>
              <a:rPr lang="en-US" sz="1200" baseline="0" dirty="0" err="1" smtClean="0"/>
              <a:t>olmozavala.com</a:t>
            </a:r>
            <a:r>
              <a:rPr lang="en-US" sz="1200" baseline="0" dirty="0" smtClean="0"/>
              <a:t>/</a:t>
            </a:r>
            <a:r>
              <a:rPr lang="en-US" sz="1200" baseline="0" dirty="0" err="1" smtClean="0"/>
              <a:t>index.php</a:t>
            </a:r>
            <a:r>
              <a:rPr lang="en-US" sz="1200" baseline="0" dirty="0" smtClean="0"/>
              <a:t>/code/</a:t>
            </a:r>
            <a:r>
              <a:rPr lang="en-US" sz="1200" baseline="0" dirty="0" err="1" smtClean="0"/>
              <a:t>openclcode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84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 </a:t>
            </a:r>
            <a:r>
              <a:rPr lang="en-US" sz="1200" dirty="0" smtClean="0"/>
              <a:t>Simon McIntosh-Smith and Tom Deakin</a:t>
            </a:r>
          </a:p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HandsOnOpenCL</a:t>
            </a:r>
            <a:r>
              <a:rPr lang="en-US" baseline="0" dirty="0" smtClean="0"/>
              <a:t>/Lecture-Slides/releases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41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 </a:t>
            </a:r>
            <a:r>
              <a:rPr lang="en-US" sz="1200" dirty="0" smtClean="0"/>
              <a:t>Simon McIntosh-Smith and Tom Deakin</a:t>
            </a:r>
          </a:p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HandsOnOpenCL</a:t>
            </a:r>
            <a:r>
              <a:rPr lang="en-US" baseline="0" dirty="0" smtClean="0"/>
              <a:t>/Lecture-Slides/releases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Used for educational purposes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</a:t>
            </a:r>
            <a:r>
              <a:rPr lang="en-US" baseline="0" dirty="0" smtClean="0"/>
              <a:t> Texas Instruments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Article: Understanding Kernels, Work-groups and Work-items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Link: http://</a:t>
            </a:r>
            <a:r>
              <a:rPr lang="en-US" baseline="0" dirty="0" err="1" smtClean="0"/>
              <a:t>downloads.ti.com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mctools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esd</a:t>
            </a:r>
            <a:r>
              <a:rPr lang="en-US" baseline="0" dirty="0" smtClean="0"/>
              <a:t>/docs/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/execution/kernels-workgroups-workitems.html#understanding-kernels-work-groups-and-work-items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6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 </a:t>
            </a:r>
            <a:r>
              <a:rPr lang="en-US" sz="1200" dirty="0" smtClean="0"/>
              <a:t>Simon McIntosh-Smith and Tom Deakin</a:t>
            </a:r>
          </a:p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HandsOnOpenCL</a:t>
            </a:r>
            <a:r>
              <a:rPr lang="en-US" baseline="0" dirty="0" smtClean="0"/>
              <a:t>/Lecture-Slides/releases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12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97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 </a:t>
            </a:r>
            <a:r>
              <a:rPr lang="en-US" sz="1200" dirty="0" smtClean="0"/>
              <a:t>Simon McIntosh-Smith and Tom Deakin</a:t>
            </a:r>
          </a:p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HandsOnOpenCL</a:t>
            </a:r>
            <a:r>
              <a:rPr lang="en-US" baseline="0" dirty="0" smtClean="0"/>
              <a:t>/Lecture-Slides/releases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0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2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 smtClean="0">
              <a:latin typeface="Courier New Bold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5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99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r>
              <a:rPr lang="en-US" baseline="0" dirty="0" smtClean="0"/>
              <a:t>: </a:t>
            </a:r>
            <a:r>
              <a:rPr lang="en-US" sz="1200" dirty="0" smtClean="0"/>
              <a:t>Andreas </a:t>
            </a:r>
            <a:r>
              <a:rPr lang="en-US" sz="1200" dirty="0" err="1" smtClean="0"/>
              <a:t>Klöckner</a:t>
            </a:r>
            <a:endParaRPr lang="en-US" baseline="0" dirty="0" smtClean="0"/>
          </a:p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www.bu.edu</a:t>
            </a:r>
            <a:r>
              <a:rPr lang="en-US" dirty="0" smtClean="0"/>
              <a:t>/</a:t>
            </a:r>
            <a:r>
              <a:rPr lang="en-US" dirty="0" err="1" smtClean="0"/>
              <a:t>pasi</a:t>
            </a:r>
            <a:r>
              <a:rPr lang="en-US" dirty="0" smtClean="0"/>
              <a:t>/files/2011/01/AndreasKloeckner1-03-1430.pdf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5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r>
              <a:rPr lang="en-US" baseline="0" dirty="0" smtClean="0"/>
              <a:t>: </a:t>
            </a:r>
            <a:r>
              <a:rPr lang="en-US" sz="1200" dirty="0" smtClean="0"/>
              <a:t>Andreas </a:t>
            </a:r>
            <a:r>
              <a:rPr lang="en-US" sz="1200" dirty="0" err="1" smtClean="0"/>
              <a:t>Klöckner</a:t>
            </a:r>
            <a:endParaRPr lang="en-US" baseline="0" dirty="0" smtClean="0"/>
          </a:p>
          <a:p>
            <a:r>
              <a:rPr lang="en-US" dirty="0" smtClean="0"/>
              <a:t>Source: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www.bu.edu</a:t>
            </a:r>
            <a:r>
              <a:rPr lang="en-US" dirty="0" smtClean="0"/>
              <a:t>/</a:t>
            </a:r>
            <a:r>
              <a:rPr lang="en-US" dirty="0" err="1" smtClean="0"/>
              <a:t>pasi</a:t>
            </a:r>
            <a:r>
              <a:rPr lang="en-US" dirty="0" smtClean="0"/>
              <a:t>/files/2011/01/AndreasKloeckner1-03-1430.pdf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58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48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</a:t>
            </a:r>
            <a:r>
              <a:rPr lang="en-US" baseline="0" dirty="0" smtClean="0"/>
              <a:t> Link: 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software.intel.com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</a:t>
            </a:r>
            <a:r>
              <a:rPr lang="en-US" baseline="0" dirty="0" err="1" smtClean="0"/>
              <a:t>intel-opencl?cid</a:t>
            </a:r>
            <a:r>
              <a:rPr lang="en-US" baseline="0" dirty="0" smtClean="0"/>
              <a:t>=sem43700008896000156&amp;intel_term=</a:t>
            </a:r>
            <a:r>
              <a:rPr lang="en-US" baseline="0" dirty="0" err="1" smtClean="0"/>
              <a:t>intel+openCL&amp;gclid</a:t>
            </a:r>
            <a:r>
              <a:rPr lang="en-US" baseline="0" dirty="0" smtClean="0"/>
              <a:t>=Cj0KEQjw-73GBRCC7KODl9zToJMBEiQAj1Jgf7L4fsTW4byViAOn3p4rCGHXbjRDDEMf4r9B5Xz8aCAaAm9E8P8HAQ&amp;gclsrc=</a:t>
            </a:r>
            <a:r>
              <a:rPr lang="en-US" baseline="0" dirty="0" err="1" smtClean="0"/>
              <a:t>aw.ds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AMD page: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developer.amd.com</a:t>
            </a:r>
            <a:r>
              <a:rPr lang="en-US" baseline="0" dirty="0" smtClean="0"/>
              <a:t>/tools-and-</a:t>
            </a:r>
            <a:r>
              <a:rPr lang="en-US" baseline="0" dirty="0" err="1" smtClean="0"/>
              <a:t>sdks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-zone/</a:t>
            </a:r>
            <a:r>
              <a:rPr lang="en-US" baseline="0" dirty="0" err="1" smtClean="0"/>
              <a:t>amd</a:t>
            </a:r>
            <a:r>
              <a:rPr lang="en-US" baseline="0" dirty="0" smtClean="0"/>
              <a:t>-accelerated-parallel-processing-app-</a:t>
            </a:r>
            <a:r>
              <a:rPr lang="en-US" baseline="0" dirty="0" err="1" smtClean="0"/>
              <a:t>sdk</a:t>
            </a:r>
            <a:r>
              <a:rPr lang="en-US" baseline="0" dirty="0" smtClean="0"/>
              <a:t>/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Nvidia</a:t>
            </a:r>
            <a:r>
              <a:rPr lang="en-US" baseline="0" dirty="0" smtClean="0"/>
              <a:t> page: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 smtClean="0"/>
              <a:t>https://</a:t>
            </a:r>
            <a:r>
              <a:rPr lang="en-GB" sz="2800" dirty="0" err="1" smtClean="0"/>
              <a:t>developer.nvidia.com</a:t>
            </a:r>
            <a:r>
              <a:rPr lang="en-GB" sz="2800" dirty="0" smtClean="0"/>
              <a:t>/</a:t>
            </a:r>
            <a:r>
              <a:rPr lang="en-GB" sz="2800" dirty="0" err="1" smtClean="0"/>
              <a:t>opencl</a:t>
            </a:r>
            <a:endParaRPr lang="en-GB" sz="2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IBM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www.ibm.com</a:t>
            </a:r>
            <a:r>
              <a:rPr lang="en-US" dirty="0" smtClean="0"/>
              <a:t>/</a:t>
            </a:r>
            <a:r>
              <a:rPr lang="en-US" dirty="0" err="1" smtClean="0"/>
              <a:t>developerworks</a:t>
            </a:r>
            <a:r>
              <a:rPr lang="en-US" dirty="0" smtClean="0"/>
              <a:t>/community/blogs/</a:t>
            </a:r>
            <a:r>
              <a:rPr lang="en-US" dirty="0" err="1" smtClean="0"/>
              <a:t>jfp</a:t>
            </a:r>
            <a:r>
              <a:rPr lang="en-US" dirty="0" smtClean="0"/>
              <a:t>/entry/</a:t>
            </a:r>
            <a:r>
              <a:rPr lang="en-US" dirty="0" err="1" smtClean="0"/>
              <a:t>Installing_PyOpenCl_On_Anaconda_For_Windows?lang</a:t>
            </a:r>
            <a:r>
              <a:rPr lang="en-US" dirty="0" smtClean="0"/>
              <a:t>=</a:t>
            </a:r>
            <a:r>
              <a:rPr lang="en-US" dirty="0" err="1" smtClean="0"/>
              <a:t>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Prebuilt</a:t>
            </a:r>
            <a:r>
              <a:rPr lang="en-US" baseline="0" dirty="0" smtClean="0"/>
              <a:t> binaries link: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www.lfd.uci.edu</a:t>
            </a:r>
            <a:r>
              <a:rPr lang="en-US" dirty="0" smtClean="0"/>
              <a:t>/~</a:t>
            </a:r>
            <a:r>
              <a:rPr lang="en-US" dirty="0" err="1" smtClean="0"/>
              <a:t>gohlke</a:t>
            </a:r>
            <a:r>
              <a:rPr lang="en-US" dirty="0" smtClean="0"/>
              <a:t>/</a:t>
            </a:r>
            <a:r>
              <a:rPr lang="en-US" dirty="0" err="1" smtClean="0"/>
              <a:t>pythonlibs</a:t>
            </a:r>
            <a:r>
              <a:rPr lang="en-US" dirty="0" smtClean="0"/>
              <a:t>/?</a:t>
            </a:r>
            <a:r>
              <a:rPr lang="en-US" dirty="0" err="1" smtClean="0"/>
              <a:t>cm_mc_uid</a:t>
            </a:r>
            <a:r>
              <a:rPr lang="en-US" dirty="0" smtClean="0"/>
              <a:t>=85337168801614888902284&amp;cm_mc_sid_50200000=1489954410#pyopencl</a:t>
            </a:r>
          </a:p>
          <a:p>
            <a:endParaRPr lang="en-US" dirty="0" smtClean="0"/>
          </a:p>
          <a:p>
            <a:r>
              <a:rPr lang="en-US" dirty="0" err="1" smtClean="0"/>
              <a:t>Demo.py</a:t>
            </a:r>
            <a:r>
              <a:rPr lang="en-US" dirty="0" smtClean="0"/>
              <a:t> repo: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pyopencl</a:t>
            </a:r>
            <a:r>
              <a:rPr lang="en-US" dirty="0" smtClean="0"/>
              <a:t>/</a:t>
            </a:r>
            <a:r>
              <a:rPr lang="en-US" dirty="0" err="1" smtClean="0"/>
              <a:t>pyopencl</a:t>
            </a:r>
            <a:r>
              <a:rPr lang="en-US" dirty="0" smtClean="0"/>
              <a:t>/tree/master/examples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 </a:t>
            </a:r>
            <a:r>
              <a:rPr lang="en-US" sz="1200" dirty="0" smtClean="0"/>
              <a:t>Simon McIntosh-Smith and Tom Deakin</a:t>
            </a:r>
          </a:p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HandsOnOpenCL</a:t>
            </a:r>
            <a:r>
              <a:rPr lang="en-US" baseline="0" dirty="0" smtClean="0"/>
              <a:t>/Lecture-Slides/releases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6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Used with permission from David </a:t>
            </a:r>
            <a:r>
              <a:rPr lang="en-US" baseline="0" dirty="0" err="1" smtClean="0"/>
              <a:t>Gohara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Original video: Demonstration given by David </a:t>
            </a:r>
            <a:r>
              <a:rPr lang="en-US" baseline="0" dirty="0" err="1" smtClean="0"/>
              <a:t>Gohara</a:t>
            </a:r>
            <a:r>
              <a:rPr lang="en-US" baseline="0" dirty="0" smtClean="0"/>
              <a:t> at WWDC 2011 (</a:t>
            </a:r>
            <a:r>
              <a:rPr lang="en-US" baseline="0" dirty="0" smtClean="0"/>
              <a:t>Electrostatic modelling of molecules (APBS))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available on </a:t>
            </a:r>
            <a:r>
              <a:rPr lang="en-US" baseline="0" dirty="0" err="1" smtClean="0"/>
              <a:t>Youtube</a:t>
            </a:r>
            <a:r>
              <a:rPr lang="en-US" baseline="0" dirty="0" smtClean="0"/>
              <a:t>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=QA483lIvL-4&amp;t=2095s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mr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m10s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9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Used with permission from David </a:t>
            </a:r>
            <a:r>
              <a:rPr lang="en-US" baseline="0" dirty="0" err="1" smtClean="0"/>
              <a:t>Gohara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Original video: Demonstration given by David </a:t>
            </a:r>
            <a:r>
              <a:rPr lang="en-US" baseline="0" dirty="0" err="1" smtClean="0"/>
              <a:t>Gohara</a:t>
            </a:r>
            <a:r>
              <a:rPr lang="en-US" baseline="0" dirty="0" smtClean="0"/>
              <a:t> at WWDC 2011 (Electrostatic modelling of molecules (APBS))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available on </a:t>
            </a:r>
            <a:r>
              <a:rPr lang="en-US" baseline="0" dirty="0" err="1" smtClean="0"/>
              <a:t>Youtube</a:t>
            </a:r>
            <a:r>
              <a:rPr lang="en-US" baseline="0" dirty="0" smtClean="0"/>
              <a:t>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=QA483lIvL-4&amp;t=2095s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mr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m10s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0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Used with permission from David </a:t>
            </a:r>
            <a:r>
              <a:rPr lang="en-US" baseline="0" dirty="0" err="1" smtClean="0"/>
              <a:t>Gohara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Original video: Demonstration given by David </a:t>
            </a:r>
            <a:r>
              <a:rPr lang="en-US" baseline="0" dirty="0" err="1" smtClean="0"/>
              <a:t>Gohara</a:t>
            </a:r>
            <a:r>
              <a:rPr lang="en-US" baseline="0" dirty="0" smtClean="0"/>
              <a:t> at WWDC 2011 (Electrostatic modelling of molecules (APBS))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available on </a:t>
            </a:r>
            <a:r>
              <a:rPr lang="en-US" baseline="0" dirty="0" err="1" smtClean="0"/>
              <a:t>Youtube</a:t>
            </a:r>
            <a:r>
              <a:rPr lang="en-US" baseline="0" dirty="0" smtClean="0"/>
              <a:t>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=QA483lIvL-4&amp;t=2095s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mr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m10s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5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Credit: </a:t>
            </a:r>
            <a:r>
              <a:rPr lang="en-US" sz="1200" dirty="0" smtClean="0"/>
              <a:t>Simon McIntosh-Smith and Tom Deakin</a:t>
            </a:r>
          </a:p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HandsOnOpenCL</a:t>
            </a:r>
            <a:r>
              <a:rPr lang="en-US" baseline="0" dirty="0" smtClean="0"/>
              <a:t>/Lecture-Slides/releases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EC0D4-6A1B-0D44-985D-7DB3A46C4E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EF4FA-1605-514C-A4D3-06EE07298BC1}" type="datetime1">
              <a:rPr lang="en-GB" smtClean="0"/>
              <a:t>20/03/2017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4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B9BB-0031-C546-AFC8-C3F3E7C7DC18}" type="datetime1">
              <a:rPr lang="en-GB" smtClean="0"/>
              <a:t>20/03/2017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EE9D-DFB4-B347-A3C0-ED3033E61392}" type="datetime1">
              <a:rPr lang="en-GB" smtClean="0"/>
              <a:t>20/03/2017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8D57D-327E-0847-8DE3-9CD04E6A7DC8}" type="datetime1">
              <a:rPr lang="en-GB" smtClean="0"/>
              <a:t>20/03/2017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7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9071A-3AA6-2B47-9931-8F183DC87C75}" type="datetime1">
              <a:rPr lang="en-GB" smtClean="0"/>
              <a:t>20/03/2017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E4183-51AB-4841-AE2B-43DD4AD5AD61}" type="datetime1">
              <a:rPr lang="en-GB" smtClean="0"/>
              <a:t>20/03/2017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2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8623A-696D-634B-AAC6-9DD1A04C30C7}" type="datetime1">
              <a:rPr lang="en-GB" smtClean="0"/>
              <a:t>20/03/2017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72EC8-B106-394F-B97E-22FB4C5BEA78}" type="datetime1">
              <a:rPr lang="en-GB" smtClean="0"/>
              <a:t>20/03/2017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0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6623F-4430-C846-AEC1-D64F460F70A3}" type="datetime1">
              <a:rPr lang="en-GB" smtClean="0"/>
              <a:t>20/03/2017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051-DBFA-E541-8107-648C9E7C734D}" type="datetime1">
              <a:rPr lang="en-GB" smtClean="0"/>
              <a:t>20/03/2017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60D5-F25E-E142-AC5D-63542921E2FD}" type="datetime1">
              <a:rPr lang="en-GB" smtClean="0"/>
              <a:t>20/03/2017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15408-5BFD-F44E-A881-46FA32BC4204}" type="datetime1">
              <a:rPr lang="en-GB" smtClean="0"/>
              <a:t>20/03/2017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E59B3-3BE8-4C47-BFB6-96D7908C4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0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putationalmodelling.bitbucket.org/tools" TargetMode="External"/><Relationship Id="rId3" Type="http://schemas.openxmlformats.org/officeDocument/2006/relationships/hyperlink" Target="https://wiki.tiker.net/PyOpenCL/Installatio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intel-opencl?cid=sem43700008896000156&amp;intel_term=intel+openCL&amp;gclid=Cj0KEQjw-73GBRCC7KODl9zToJMBEiQAj1Jgf7L4fsTW4byViAOn3p4rCGHXbjRDDEMf4r9B5Xz8aCAaAm9E8P8HAQ&amp;gclsrc=aw.ds" TargetMode="External"/><Relationship Id="rId4" Type="http://schemas.openxmlformats.org/officeDocument/2006/relationships/hyperlink" Target="http://developer.amd.com/tools-and-sdks/opencl-zone/amd-accelerated-parallel-processing-app-sdk/" TargetMode="External"/><Relationship Id="rId5" Type="http://schemas.openxmlformats.org/officeDocument/2006/relationships/hyperlink" Target="https://developer.nvidia.com/openc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fd.uci.edu/~gohlke/pythonlibs/?cm_mc_uid=85337168801614888902284&amp;cm_mc_sid_50200000=1489954410#pyopencl" TargetMode="External"/><Relationship Id="rId4" Type="http://schemas.openxmlformats.org/officeDocument/2006/relationships/hyperlink" Target="https://github.com/pyopencl/pyopencl/tree/master/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7131" y="3672795"/>
            <a:ext cx="9144000" cy="168984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Heterogeneous Computing with </a:t>
            </a:r>
            <a:r>
              <a:rPr lang="en-US" b="1" dirty="0" err="1" smtClean="0"/>
              <a:t>PyOpenCL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94" t="12139" r="6152" b="37351"/>
          <a:stretch/>
        </p:blipFill>
        <p:spPr>
          <a:xfrm>
            <a:off x="2975208" y="234411"/>
            <a:ext cx="6127845" cy="346396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11044" y="5605648"/>
            <a:ext cx="5456174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Workshop By: Alex </a:t>
            </a:r>
            <a:r>
              <a:rPr lang="en-US" sz="2000" b="1" dirty="0" err="1" smtClean="0"/>
              <a:t>Fforde</a:t>
            </a:r>
            <a:r>
              <a:rPr lang="en-US" sz="2000" b="1" dirty="0" smtClean="0"/>
              <a:t> and Roshan Pasupathy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0600" y="248914"/>
            <a:ext cx="3330514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/>
                </a:solidFill>
              </a:rPr>
              <a:t>University </a:t>
            </a:r>
            <a:r>
              <a:rPr lang="en-US" sz="2000" b="1" dirty="0" smtClean="0">
                <a:solidFill>
                  <a:schemeClr val="bg1"/>
                </a:solidFill>
              </a:rPr>
              <a:t>of Southampton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0600" y="745770"/>
            <a:ext cx="333051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FEEG6003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0600" y="1242626"/>
            <a:ext cx="3330514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March 20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95769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Host Side:  Platforms 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Platform: A collection of devices all from the </a:t>
            </a:r>
            <a:r>
              <a:rPr lang="en-US" u="sng" dirty="0" smtClean="0"/>
              <a:t>same</a:t>
            </a:r>
            <a:r>
              <a:rPr lang="en-US" dirty="0" smtClean="0"/>
              <a:t> vendor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All devices on a platform use the same CL Driver 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 platforms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cl.get_platforms</a:t>
            </a:r>
            <a:r>
              <a:rPr lang="en-GB" b="1" dirty="0" smtClean="0">
                <a:latin typeface="Courier New Bold"/>
              </a:rPr>
              <a:t>()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 </a:t>
            </a:r>
            <a:r>
              <a:rPr lang="en-GB" b="1" dirty="0" smtClean="0">
                <a:solidFill>
                  <a:srgbClr val="00B050"/>
                </a:solidFill>
                <a:latin typeface="Courier New Bold"/>
              </a:rPr>
              <a:t>print</a:t>
            </a:r>
            <a:r>
              <a:rPr lang="en-GB" b="1" dirty="0" smtClean="0">
                <a:latin typeface="Courier New Bold"/>
              </a:rPr>
              <a:t>(platforms)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 platforms[0].</a:t>
            </a:r>
            <a:r>
              <a:rPr lang="en-GB" b="1" dirty="0" smtClean="0">
                <a:solidFill>
                  <a:schemeClr val="accent1"/>
                </a:solidFill>
                <a:latin typeface="Courier New Bold"/>
              </a:rPr>
              <a:t>version</a:t>
            </a:r>
            <a:endParaRPr lang="en-US" dirty="0" smtClean="0">
              <a:solidFill>
                <a:schemeClr val="accent1"/>
              </a:solidFill>
            </a:endParaRP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Host Side:  Compute Devices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13903" cy="436290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Device: Any processor which fits in the OpenCL model 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CPUs, GPUs, DSP units </a:t>
            </a:r>
            <a:r>
              <a:rPr lang="mr-IN" dirty="0" smtClean="0"/>
              <a:t>……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devices = </a:t>
            </a:r>
            <a:r>
              <a:rPr lang="en-GB" b="1" dirty="0" smtClean="0">
                <a:solidFill>
                  <a:schemeClr val="accent6"/>
                </a:solidFill>
                <a:latin typeface="Courier New Bold"/>
              </a:rPr>
              <a:t>platforms[0].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get_devices</a:t>
            </a:r>
            <a:r>
              <a:rPr lang="en-GB" b="1" dirty="0" smtClean="0">
                <a:latin typeface="Courier New Bold"/>
              </a:rPr>
              <a:t>()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</a:t>
            </a:r>
            <a:r>
              <a:rPr lang="en-GB" b="1" dirty="0" smtClean="0">
                <a:solidFill>
                  <a:srgbClr val="00B050"/>
                </a:solidFill>
                <a:latin typeface="Courier New Bold"/>
              </a:rPr>
              <a:t>print</a:t>
            </a:r>
            <a:r>
              <a:rPr lang="en-GB" b="1" dirty="0" smtClean="0">
                <a:latin typeface="Courier New Bold"/>
              </a:rPr>
              <a:t>(devices)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grpSp>
        <p:nvGrpSpPr>
          <p:cNvPr id="4" name="Group 292"/>
          <p:cNvGrpSpPr>
            <a:grpSpLocks/>
          </p:cNvGrpSpPr>
          <p:nvPr/>
        </p:nvGrpSpPr>
        <p:grpSpPr bwMode="auto">
          <a:xfrm>
            <a:off x="5257800" y="2037896"/>
            <a:ext cx="5263243" cy="2648404"/>
            <a:chOff x="1974" y="1823"/>
            <a:chExt cx="3300" cy="1706"/>
          </a:xfrm>
        </p:grpSpPr>
        <p:sp>
          <p:nvSpPr>
            <p:cNvPr id="5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Processing Element</a:t>
              </a:r>
            </a:p>
          </p:txBody>
        </p:sp>
        <p:sp>
          <p:nvSpPr>
            <p:cNvPr id="6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OpenCL Device</a:t>
              </a:r>
            </a:p>
          </p:txBody>
        </p:sp>
        <p:grpSp>
          <p:nvGrpSpPr>
            <p:cNvPr id="7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2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15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0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6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4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8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9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3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4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3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8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9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4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86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2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3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4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7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6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7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9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0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1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0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1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2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3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4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5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89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2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7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8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9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2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3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5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1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2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6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6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5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9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59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0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58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1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6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7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8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1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2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4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3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4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45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5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4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8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</a:rPr>
                      <a:t>…</a:t>
                    </a:r>
                  </a:p>
                </p:txBody>
              </p:sp>
            </p:grpSp>
            <p:sp>
              <p:nvSpPr>
                <p:cNvPr id="27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7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lt"/>
                  </a:rPr>
                  <a:t>Host</a:t>
                </a:r>
              </a:p>
            </p:txBody>
          </p:sp>
          <p:sp>
            <p:nvSpPr>
              <p:cNvPr id="20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</a:rPr>
                <a:t>Compute Unit</a:t>
              </a:r>
            </a:p>
          </p:txBody>
        </p:sp>
        <p:sp>
          <p:nvSpPr>
            <p:cNvPr id="9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6" name="Slide Number Placeholder 1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11</a:t>
            </a:fld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6294783" y="6335842"/>
            <a:ext cx="462671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Image Credit</a:t>
            </a:r>
            <a:r>
              <a:rPr lang="en-US" sz="1600" dirty="0" smtClean="0"/>
              <a:t>: </a:t>
            </a:r>
            <a:r>
              <a:rPr lang="en-US" sz="1600" smtClean="0"/>
              <a:t>Simon McIntosh-Smith and </a:t>
            </a:r>
            <a:r>
              <a:rPr lang="en-US" sz="1600" dirty="0" smtClean="0"/>
              <a:t>Tom Deakin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828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Host Side:  Context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2904"/>
          </a:xfrm>
        </p:spPr>
        <p:txBody>
          <a:bodyPr/>
          <a:lstStyle/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Context: The environment within which kernels execute and in which synchronization and memory management  is defined 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Multiple contexts for one platform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Multiple devices in one context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context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cl.create_some_context</a:t>
            </a:r>
            <a:r>
              <a:rPr lang="en-GB" b="1" dirty="0" smtClean="0">
                <a:latin typeface="Courier New Bold"/>
              </a:rPr>
              <a:t>()</a:t>
            </a:r>
          </a:p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Host Side:  Command Queues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916" y="1678668"/>
            <a:ext cx="4827813" cy="436290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All </a:t>
            </a:r>
            <a:r>
              <a:rPr lang="en-GB" b="1" dirty="0" smtClean="0"/>
              <a:t>commands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dirty="0" smtClean="0"/>
              <a:t>for a device (kernel execution, synchronization, and memory transfer operations) are submitted through a </a:t>
            </a:r>
            <a:r>
              <a:rPr lang="en-GB" b="1" dirty="0"/>
              <a:t>command-queue.  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Each </a:t>
            </a:r>
            <a:r>
              <a:rPr lang="en-GB" b="1" dirty="0" smtClean="0"/>
              <a:t>command-queue</a:t>
            </a:r>
            <a:r>
              <a:rPr lang="en-GB" b="1" i="1" dirty="0" smtClean="0"/>
              <a:t> </a:t>
            </a:r>
            <a:r>
              <a:rPr lang="en-GB" dirty="0" smtClean="0"/>
              <a:t>points to a single device within a context.</a:t>
            </a:r>
          </a:p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915" y="5212220"/>
            <a:ext cx="84854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§"/>
            </a:pPr>
            <a:endParaRPr lang="en-US" sz="2800" dirty="0" smtClean="0"/>
          </a:p>
          <a:p>
            <a:r>
              <a:rPr lang="en-GB" sz="2800" b="1" dirty="0" smtClean="0">
                <a:latin typeface="Courier New Bold"/>
              </a:rPr>
              <a:t>&gt;&gt;&gt; queue = </a:t>
            </a:r>
            <a:r>
              <a:rPr lang="en-GB" sz="2800" b="1" dirty="0" err="1" smtClean="0">
                <a:solidFill>
                  <a:schemeClr val="accent6"/>
                </a:solidFill>
                <a:latin typeface="Courier New Bold"/>
              </a:rPr>
              <a:t>cl.CommandQueue</a:t>
            </a:r>
            <a:r>
              <a:rPr lang="en-GB" sz="2800" b="1" dirty="0" smtClean="0">
                <a:latin typeface="Courier New Bold"/>
              </a:rPr>
              <a:t>(context)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93" y="1641320"/>
            <a:ext cx="4500169" cy="3570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4070" y="6353478"/>
            <a:ext cx="286554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Credit: Andreas </a:t>
            </a:r>
            <a:r>
              <a:rPr lang="en-US" sz="1600" dirty="0" err="1" smtClean="0"/>
              <a:t>Klöckner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01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4915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kern="0" dirty="0" smtClean="0">
                <a:solidFill>
                  <a:sysClr val="windowText" lastClr="000000"/>
                </a:solidFill>
              </a:rPr>
              <a:t>Host Side  Summary: </a:t>
            </a:r>
            <a:r>
              <a:rPr lang="en-US" sz="3500" b="1" kern="0" dirty="0">
                <a:solidFill>
                  <a:sysClr val="windowText" lastClr="000000"/>
                </a:solidFill>
              </a:rPr>
              <a:t>A</a:t>
            </a:r>
            <a:r>
              <a:rPr lang="en-US" sz="3500" b="1" kern="0" dirty="0" smtClean="0">
                <a:solidFill>
                  <a:sysClr val="windowText" lastClr="000000"/>
                </a:solidFill>
              </a:rPr>
              <a:t>s </a:t>
            </a:r>
            <a:r>
              <a:rPr lang="en-US" sz="3500" b="1" kern="0" dirty="0" smtClean="0">
                <a:solidFill>
                  <a:sysClr val="windowText" lastClr="000000"/>
                </a:solidFill>
              </a:rPr>
              <a:t>a Card Game </a:t>
            </a:r>
            <a:endParaRPr lang="en-US" sz="35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915" y="1825625"/>
            <a:ext cx="52828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Host: Card Dealer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Device</a:t>
            </a:r>
            <a:r>
              <a:rPr lang="en-US" sz="3000" dirty="0" smtClean="0">
                <a:solidFill>
                  <a:srgbClr val="00B050"/>
                </a:solidFill>
              </a:rPr>
              <a:t>: Individual Player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Platform: Collection of players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Command Queues: A player’s </a:t>
            </a:r>
            <a:r>
              <a:rPr lang="en-US" sz="3000" dirty="0" smtClean="0">
                <a:solidFill>
                  <a:srgbClr val="00B050"/>
                </a:solidFill>
              </a:rPr>
              <a:t>hand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3000" dirty="0">
                <a:solidFill>
                  <a:srgbClr val="00B050"/>
                </a:solidFill>
              </a:rPr>
              <a:t>Context: Card </a:t>
            </a:r>
            <a:r>
              <a:rPr lang="en-US" sz="3000" dirty="0" smtClean="0">
                <a:solidFill>
                  <a:srgbClr val="00B050"/>
                </a:solidFill>
              </a:rPr>
              <a:t>table</a:t>
            </a: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Program: The Deck of Cards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Kernel: An individual Card</a:t>
            </a:r>
          </a:p>
          <a:p>
            <a:pPr marL="285750" indent="-285750">
              <a:buFont typeface="Wingdings" charset="2"/>
              <a:buChar char="§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3652" y="6356350"/>
            <a:ext cx="4005234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Example and Image Credit: Matthew </a:t>
            </a:r>
            <a:r>
              <a:rPr lang="en-US" sz="1600" dirty="0" err="1" smtClean="0"/>
              <a:t>Scarpino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77" y="1981572"/>
            <a:ext cx="5120880" cy="3822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77" y="1981572"/>
            <a:ext cx="5120881" cy="38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3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23935" y="1113274"/>
            <a:ext cx="6232362" cy="5151167"/>
            <a:chOff x="3136230" y="1209527"/>
            <a:chExt cx="6232362" cy="5151167"/>
          </a:xfrm>
        </p:grpSpPr>
        <p:pic>
          <p:nvPicPr>
            <p:cNvPr id="5" name="Picture 16" descr="OpenCL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7410" y="1209527"/>
              <a:ext cx="3509567" cy="2427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4347410" y="3691349"/>
              <a:ext cx="850233" cy="84054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058527" y="3636868"/>
              <a:ext cx="1098885" cy="77471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6230" y="4604084"/>
              <a:ext cx="2422360" cy="11871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Host-Side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(</a:t>
              </a:r>
              <a:r>
                <a:rPr lang="en-US" sz="2800" dirty="0" err="1" smtClean="0">
                  <a:solidFill>
                    <a:schemeClr val="tx1"/>
                  </a:solidFill>
                </a:rPr>
                <a:t>PyOpenCL</a:t>
              </a:r>
              <a:r>
                <a:rPr lang="en-US" sz="2800" dirty="0" smtClean="0">
                  <a:solidFill>
                    <a:schemeClr val="tx1"/>
                  </a:solidFill>
                </a:rPr>
                <a:t>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946232" y="4531894"/>
              <a:ext cx="2422360" cy="18288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Device-side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Programming language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~ C - 99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5247" y="1047625"/>
            <a:ext cx="208209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Runtime 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Platform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Devices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Context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Command Queues</a:t>
            </a:r>
          </a:p>
          <a:p>
            <a:pPr marL="285750" indent="-285750">
              <a:buFont typeface="Wingdings" charset="2"/>
              <a:buChar char="§"/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710333" y="1047625"/>
            <a:ext cx="18672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Work groups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Work items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Kernels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Memory models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15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61826" y="218661"/>
            <a:ext cx="250389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dirty="0" smtClean="0"/>
              <a:t>Device Side</a:t>
            </a:r>
            <a:endParaRPr lang="en-US" sz="3800" dirty="0"/>
          </a:p>
        </p:txBody>
      </p:sp>
      <p:sp>
        <p:nvSpPr>
          <p:cNvPr id="2" name="Rectangle 1"/>
          <p:cNvSpPr/>
          <p:nvPr/>
        </p:nvSpPr>
        <p:spPr>
          <a:xfrm>
            <a:off x="9464494" y="1047624"/>
            <a:ext cx="2358887" cy="4743575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Device Side: Work Items and Work Groups</a:t>
            </a:r>
            <a:endParaRPr lang="en-US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5" y="1462953"/>
            <a:ext cx="5981465" cy="539504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56380" y="2228896"/>
            <a:ext cx="4827813" cy="42258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In order to write OpenCL source files, we model our compute devices as a collection of work items arranged into work groups.</a:t>
            </a:r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/>
              <a:t>T</a:t>
            </a:r>
            <a:r>
              <a:rPr lang="en-GB" dirty="0" smtClean="0"/>
              <a:t>hese work items execute the same kernel function as instructed by the host.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10600" y="6369635"/>
            <a:ext cx="2411895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Credit: </a:t>
            </a:r>
            <a:r>
              <a:rPr lang="en-US" sz="1600" dirty="0" err="1" smtClean="0"/>
              <a:t>Olmo</a:t>
            </a:r>
            <a:r>
              <a:rPr lang="en-US" sz="1600" dirty="0" smtClean="0"/>
              <a:t> Zavala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44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Device Side: Memory Model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591067" y="2017508"/>
            <a:ext cx="4827813" cy="422583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Memory management in OpenCL is explicit. </a:t>
            </a:r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 smtClean="0"/>
              <a:t>Managing the memory hierarchy is one of </a:t>
            </a:r>
            <a:r>
              <a:rPr lang="en-GB" sz="3200" dirty="0" smtClean="0"/>
              <a:t>the </a:t>
            </a:r>
            <a:r>
              <a:rPr lang="en-GB" dirty="0" smtClean="0"/>
              <a:t>most important things to get right to achieve good performance</a:t>
            </a:r>
          </a:p>
          <a:p>
            <a:pPr>
              <a:buFont typeface="Wingdings" charset="2"/>
              <a:buChar char="§"/>
            </a:pP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 smtClean="0"/>
              <a:t>GPUs use on-chip caches for local memory</a:t>
            </a:r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 smtClean="0"/>
              <a:t>CPUs usually do not have specific hardware for local memory</a:t>
            </a:r>
          </a:p>
        </p:txBody>
      </p:sp>
      <p:pic>
        <p:nvPicPr>
          <p:cNvPr id="5" name="Content Placeholder 6" descr="opencl_memory_hierarch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1806121"/>
            <a:ext cx="5562599" cy="46486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94783" y="6335842"/>
            <a:ext cx="462671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Image Credit</a:t>
            </a:r>
            <a:r>
              <a:rPr lang="en-US" sz="1600" dirty="0" smtClean="0"/>
              <a:t>: </a:t>
            </a:r>
            <a:r>
              <a:rPr lang="en-US" sz="1600" smtClean="0"/>
              <a:t>Simon McIntosh-Smith and </a:t>
            </a:r>
            <a:r>
              <a:rPr lang="en-US" sz="1600" dirty="0" smtClean="0"/>
              <a:t>Tom Deakin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01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Device Side: Kernel Execution </a:t>
            </a:r>
            <a:endParaRPr lang="en-US" sz="3500" dirty="0"/>
          </a:p>
        </p:txBody>
      </p:sp>
      <p:sp>
        <p:nvSpPr>
          <p:cNvPr id="5" name="TextBox 4"/>
          <p:cNvSpPr txBox="1"/>
          <p:nvPr/>
        </p:nvSpPr>
        <p:spPr>
          <a:xfrm>
            <a:off x="5400013" y="1869530"/>
            <a:ext cx="60953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smtClean="0">
                <a:solidFill>
                  <a:schemeClr val="accent1"/>
                </a:solidFill>
                <a:latin typeface="Courier New Bold"/>
              </a:rPr>
              <a:t>__kernel</a:t>
            </a:r>
            <a:r>
              <a:rPr lang="en-GB" sz="2200" b="1" dirty="0" smtClean="0">
                <a:latin typeface="Courier New Bold"/>
              </a:rPr>
              <a:t> </a:t>
            </a:r>
            <a:r>
              <a:rPr lang="en-GB" sz="2200" b="1" dirty="0" smtClean="0">
                <a:solidFill>
                  <a:schemeClr val="accent2"/>
                </a:solidFill>
                <a:latin typeface="Courier New Bold"/>
              </a:rPr>
              <a:t>void</a:t>
            </a:r>
            <a:r>
              <a:rPr lang="en-GB" sz="2200" b="1" dirty="0" smtClean="0">
                <a:latin typeface="Courier New Bold"/>
              </a:rPr>
              <a:t> </a:t>
            </a:r>
            <a:r>
              <a:rPr lang="en-GB" sz="2200" b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times_two</a:t>
            </a:r>
            <a:r>
              <a:rPr lang="en-GB" sz="2200" b="1" dirty="0" smtClean="0">
                <a:latin typeface="Courier New Bold"/>
              </a:rPr>
              <a:t>(</a:t>
            </a:r>
          </a:p>
          <a:p>
            <a:r>
              <a:rPr lang="en-GB" sz="2200" b="1" dirty="0">
                <a:latin typeface="Courier New Bold"/>
              </a:rPr>
              <a:t> </a:t>
            </a:r>
            <a:r>
              <a:rPr lang="en-GB" sz="2200" b="1" dirty="0" smtClean="0">
                <a:latin typeface="Courier New Bold"/>
              </a:rPr>
              <a:t>   </a:t>
            </a:r>
            <a:r>
              <a:rPr lang="en-GB" sz="2200" b="1" dirty="0" smtClean="0">
                <a:solidFill>
                  <a:schemeClr val="accent1"/>
                </a:solidFill>
                <a:latin typeface="Courier New Bold"/>
              </a:rPr>
              <a:t>__global</a:t>
            </a:r>
            <a:r>
              <a:rPr lang="en-GB" sz="2200" b="1" dirty="0" smtClean="0">
                <a:latin typeface="Courier New Bold"/>
              </a:rPr>
              <a:t> </a:t>
            </a:r>
            <a:r>
              <a:rPr lang="en-GB" sz="2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2200" b="1" dirty="0" smtClean="0">
                <a:latin typeface="Courier New Bold"/>
              </a:rPr>
              <a:t>* input,</a:t>
            </a:r>
          </a:p>
          <a:p>
            <a:r>
              <a:rPr lang="en-GB" sz="2200" b="1" dirty="0">
                <a:solidFill>
                  <a:schemeClr val="accent1"/>
                </a:solidFill>
                <a:latin typeface="Courier New Bold"/>
              </a:rPr>
              <a:t> </a:t>
            </a:r>
            <a:r>
              <a:rPr lang="en-GB" sz="2200" b="1" dirty="0" smtClean="0">
                <a:solidFill>
                  <a:schemeClr val="accent1"/>
                </a:solidFill>
                <a:latin typeface="Courier New Bold"/>
              </a:rPr>
              <a:t>   __global </a:t>
            </a:r>
            <a:r>
              <a:rPr lang="en-GB" sz="2200" b="1" dirty="0" smtClean="0">
                <a:solidFill>
                  <a:schemeClr val="accent2"/>
                </a:solidFill>
                <a:latin typeface="Courier New Bold"/>
              </a:rPr>
              <a:t>float</a:t>
            </a:r>
            <a:r>
              <a:rPr lang="en-GB" sz="2200" b="1" dirty="0" smtClean="0">
                <a:latin typeface="Courier New Bold"/>
              </a:rPr>
              <a:t>* output)</a:t>
            </a:r>
          </a:p>
          <a:p>
            <a:r>
              <a:rPr lang="en-GB" sz="2200" b="1" dirty="0" smtClean="0">
                <a:latin typeface="Courier New Bold"/>
              </a:rPr>
              <a:t>{</a:t>
            </a:r>
            <a:endParaRPr lang="en-GB" sz="2200" b="1" dirty="0" smtClean="0">
              <a:solidFill>
                <a:schemeClr val="accent2"/>
              </a:solidFill>
              <a:latin typeface="Courier New Bold"/>
            </a:endParaRPr>
          </a:p>
          <a:p>
            <a:r>
              <a:rPr lang="en-GB" sz="2200" b="1" dirty="0">
                <a:latin typeface="Courier New Bold"/>
              </a:rPr>
              <a:t> </a:t>
            </a:r>
            <a:r>
              <a:rPr lang="en-GB" sz="2200" b="1" dirty="0" smtClean="0">
                <a:latin typeface="Courier New Bold"/>
              </a:rPr>
              <a:t>  </a:t>
            </a:r>
            <a:r>
              <a:rPr lang="en-GB" sz="2200" b="1" dirty="0" err="1" smtClean="0">
                <a:solidFill>
                  <a:schemeClr val="accent2"/>
                </a:solidFill>
                <a:latin typeface="Courier New Bold"/>
              </a:rPr>
              <a:t>int</a:t>
            </a:r>
            <a:r>
              <a:rPr lang="en-GB" sz="2200" b="1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sz="2200" b="1" dirty="0" err="1" smtClean="0">
                <a:latin typeface="Courier New Bold"/>
              </a:rPr>
              <a:t>i</a:t>
            </a:r>
            <a:r>
              <a:rPr lang="en-GB" sz="2200" b="1" dirty="0" smtClean="0">
                <a:latin typeface="Courier New Bold"/>
              </a:rPr>
              <a:t> = </a:t>
            </a:r>
            <a:r>
              <a:rPr lang="en-GB" sz="2200" b="1" dirty="0" err="1" smtClean="0">
                <a:solidFill>
                  <a:schemeClr val="accent1"/>
                </a:solidFill>
                <a:latin typeface="Courier New Bold"/>
              </a:rPr>
              <a:t>get_global_id</a:t>
            </a:r>
            <a:r>
              <a:rPr lang="en-GB" sz="2200" b="1" dirty="0" smtClean="0">
                <a:latin typeface="Courier New Bold"/>
              </a:rPr>
              <a:t>(0);</a:t>
            </a:r>
          </a:p>
          <a:p>
            <a:r>
              <a:rPr lang="en-GB" sz="2200" b="1" dirty="0">
                <a:latin typeface="Courier New Bold"/>
              </a:rPr>
              <a:t> </a:t>
            </a:r>
            <a:r>
              <a:rPr lang="en-GB" sz="2200" b="1" dirty="0" smtClean="0">
                <a:latin typeface="Courier New Bold"/>
              </a:rPr>
              <a:t>  output[</a:t>
            </a:r>
            <a:r>
              <a:rPr lang="en-GB" sz="2200" b="1" dirty="0" err="1" smtClean="0">
                <a:latin typeface="Courier New Bold"/>
              </a:rPr>
              <a:t>i</a:t>
            </a:r>
            <a:r>
              <a:rPr lang="en-GB" sz="2200" b="1" dirty="0" smtClean="0">
                <a:latin typeface="Courier New Bold"/>
              </a:rPr>
              <a:t>] = 2.0f * input[</a:t>
            </a:r>
            <a:r>
              <a:rPr lang="en-GB" sz="2200" b="1" dirty="0" err="1" smtClean="0">
                <a:latin typeface="Courier New Bold"/>
              </a:rPr>
              <a:t>i</a:t>
            </a:r>
            <a:r>
              <a:rPr lang="en-GB" sz="2200" b="1" dirty="0" smtClean="0">
                <a:latin typeface="Courier New Bold"/>
              </a:rPr>
              <a:t>];</a:t>
            </a:r>
          </a:p>
          <a:p>
            <a:r>
              <a:rPr lang="en-GB" sz="2200" b="1" dirty="0">
                <a:latin typeface="Courier New Bold"/>
              </a:rPr>
              <a:t>}</a:t>
            </a:r>
            <a:endParaRPr lang="en-GB" sz="2200" b="1" dirty="0" smtClean="0">
              <a:latin typeface="Courier New Bol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86343" y="4617517"/>
            <a:ext cx="6551220" cy="1673541"/>
            <a:chOff x="323529" y="4927760"/>
            <a:chExt cx="6551220" cy="1673541"/>
          </a:xfrm>
        </p:grpSpPr>
        <p:sp>
          <p:nvSpPr>
            <p:cNvPr id="7" name="Rectangle 110"/>
            <p:cNvSpPr>
              <a:spLocks/>
            </p:cNvSpPr>
            <p:nvPr/>
          </p:nvSpPr>
          <p:spPr bwMode="auto">
            <a:xfrm>
              <a:off x="4412136" y="4927760"/>
              <a:ext cx="2462613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6513">
                <a:tabLst>
                  <a:tab pos="66675" algn="l"/>
                  <a:tab pos="752475" algn="l"/>
                  <a:tab pos="1438275" algn="l"/>
                  <a:tab pos="2122488" algn="l"/>
                  <a:tab pos="2806700" algn="l"/>
                </a:tabLst>
              </a:pPr>
              <a:r>
                <a:rPr lang="en-US" sz="2000" b="1" dirty="0" err="1">
                  <a:solidFill>
                    <a:schemeClr val="tx2">
                      <a:lumMod val="75000"/>
                    </a:schemeClr>
                  </a:solidFill>
                  <a:latin typeface="Courier New Bold"/>
                </a:rPr>
                <a:t>get_global_id</a:t>
              </a:r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urier New Bold"/>
                </a:rPr>
                <a:t>(0)</a:t>
              </a:r>
            </a:p>
          </p:txBody>
        </p:sp>
        <p:sp>
          <p:nvSpPr>
            <p:cNvPr id="8" name="Line 111"/>
            <p:cNvSpPr>
              <a:spLocks noChangeShapeType="1"/>
            </p:cNvSpPr>
            <p:nvPr/>
          </p:nvSpPr>
          <p:spPr bwMode="auto">
            <a:xfrm flipH="1">
              <a:off x="4226934" y="4949026"/>
              <a:ext cx="14716" cy="299839"/>
            </a:xfrm>
            <a:prstGeom prst="line">
              <a:avLst/>
            </a:prstGeom>
            <a:noFill/>
            <a:ln w="63500">
              <a:solidFill>
                <a:srgbClr val="A50021"/>
              </a:solidFill>
              <a:miter lim="800000"/>
              <a:headEnd/>
              <a:tailEnd type="triangle" w="med" len="med"/>
            </a:ln>
            <a:effectLst>
              <a:outerShdw dist="38099" dir="5400000" algn="ctr" rotWithShape="0">
                <a:schemeClr val="bg2">
                  <a:alpha val="2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Line 112"/>
            <p:cNvSpPr>
              <a:spLocks noChangeShapeType="1"/>
            </p:cNvSpPr>
            <p:nvPr/>
          </p:nvSpPr>
          <p:spPr bwMode="auto">
            <a:xfrm flipH="1">
              <a:off x="4225346" y="5852194"/>
              <a:ext cx="0" cy="457126"/>
            </a:xfrm>
            <a:prstGeom prst="line">
              <a:avLst/>
            </a:prstGeom>
            <a:noFill/>
            <a:ln w="63500">
              <a:solidFill>
                <a:srgbClr val="A50021"/>
              </a:solidFill>
              <a:miter lim="800000"/>
              <a:headEnd/>
              <a:tailEnd type="triangle" w="med" len="med"/>
            </a:ln>
            <a:effectLst>
              <a:outerShdw dist="38099" dir="5400000" algn="ctr" rotWithShape="0">
                <a:schemeClr val="bg2">
                  <a:alpha val="2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13"/>
            <p:cNvSpPr>
              <a:spLocks/>
            </p:cNvSpPr>
            <p:nvPr/>
          </p:nvSpPr>
          <p:spPr bwMode="auto">
            <a:xfrm>
              <a:off x="4056448" y="5235537"/>
              <a:ext cx="306494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6513">
                <a:tabLst>
                  <a:tab pos="66675" algn="l"/>
                  <a:tab pos="752475" algn="l"/>
                  <a:tab pos="1438275" algn="l"/>
                  <a:tab pos="2122488" algn="l"/>
                  <a:tab pos="2806700" algn="l"/>
                </a:tabLst>
              </a:pPr>
              <a:r>
                <a:rPr lang="en-US" sz="1800" b="1" dirty="0">
                  <a:solidFill>
                    <a:srgbClr val="A50021"/>
                  </a:solidFill>
                </a:rPr>
                <a:t>10</a:t>
              </a:r>
            </a:p>
          </p:txBody>
        </p:sp>
        <p:sp>
          <p:nvSpPr>
            <p:cNvPr id="11" name="Rectangle 225"/>
            <p:cNvSpPr>
              <a:spLocks/>
            </p:cNvSpPr>
            <p:nvPr/>
          </p:nvSpPr>
          <p:spPr bwMode="auto">
            <a:xfrm>
              <a:off x="323529" y="5528265"/>
              <a:ext cx="926858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36513" algn="r">
                <a:tabLst>
                  <a:tab pos="66675" algn="l"/>
                  <a:tab pos="752475" algn="l"/>
                  <a:tab pos="1438275" algn="l"/>
                  <a:tab pos="2122488" algn="l"/>
                  <a:tab pos="2806700" algn="l"/>
                </a:tabLst>
              </a:pPr>
              <a:r>
                <a:rPr lang="en-US" b="1" dirty="0">
                  <a:solidFill>
                    <a:schemeClr val="accent6"/>
                  </a:solidFill>
                </a:rPr>
                <a:t>Input</a:t>
              </a:r>
            </a:p>
          </p:txBody>
        </p:sp>
        <p:sp>
          <p:nvSpPr>
            <p:cNvPr id="12" name="Rectangle 333"/>
            <p:cNvSpPr>
              <a:spLocks/>
            </p:cNvSpPr>
            <p:nvPr/>
          </p:nvSpPr>
          <p:spPr bwMode="auto">
            <a:xfrm>
              <a:off x="461387" y="6324302"/>
              <a:ext cx="78899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6513" algn="r">
                <a:tabLst>
                  <a:tab pos="66675" algn="l"/>
                  <a:tab pos="752475" algn="l"/>
                  <a:tab pos="1438275" algn="l"/>
                  <a:tab pos="2122488" algn="l"/>
                  <a:tab pos="2806700" algn="l"/>
                </a:tabLst>
              </a:pPr>
              <a:r>
                <a:rPr lang="en-US" b="1" dirty="0">
                  <a:solidFill>
                    <a:schemeClr val="accent6"/>
                  </a:solidFill>
                </a:rPr>
                <a:t>Output</a:t>
              </a:r>
            </a:p>
          </p:txBody>
        </p:sp>
      </p:grpSp>
      <p:graphicFrame>
        <p:nvGraphicFramePr>
          <p:cNvPr id="13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32443"/>
              </p:ext>
            </p:extLst>
          </p:nvPr>
        </p:nvGraphicFramePr>
        <p:xfrm>
          <a:off x="2243394" y="5246198"/>
          <a:ext cx="7075488" cy="271463"/>
        </p:xfrm>
        <a:graphic>
          <a:graphicData uri="http://schemas.openxmlformats.org/drawingml/2006/table">
            <a:tbl>
              <a:tblPr/>
              <a:tblGrid>
                <a:gridCol w="273050"/>
                <a:gridCol w="271463"/>
                <a:gridCol w="273050"/>
                <a:gridCol w="271462"/>
                <a:gridCol w="271463"/>
                <a:gridCol w="273050"/>
                <a:gridCol w="271462"/>
                <a:gridCol w="273050"/>
                <a:gridCol w="271463"/>
                <a:gridCol w="273050"/>
                <a:gridCol w="271462"/>
                <a:gridCol w="271463"/>
                <a:gridCol w="273050"/>
                <a:gridCol w="271462"/>
                <a:gridCol w="273050"/>
                <a:gridCol w="271463"/>
                <a:gridCol w="273050"/>
                <a:gridCol w="271462"/>
                <a:gridCol w="271463"/>
                <a:gridCol w="273050"/>
                <a:gridCol w="271462"/>
                <a:gridCol w="273050"/>
                <a:gridCol w="271463"/>
                <a:gridCol w="273050"/>
                <a:gridCol w="271462"/>
                <a:gridCol w="271463"/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3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5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7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9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11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13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15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17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19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21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23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25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89048"/>
              </p:ext>
            </p:extLst>
          </p:nvPr>
        </p:nvGraphicFramePr>
        <p:xfrm>
          <a:off x="2243394" y="6023367"/>
          <a:ext cx="7075488" cy="271463"/>
        </p:xfrm>
        <a:graphic>
          <a:graphicData uri="http://schemas.openxmlformats.org/drawingml/2006/table">
            <a:tbl>
              <a:tblPr/>
              <a:tblGrid>
                <a:gridCol w="273050"/>
                <a:gridCol w="271463"/>
                <a:gridCol w="273050"/>
                <a:gridCol w="271462"/>
                <a:gridCol w="271463"/>
                <a:gridCol w="273050"/>
                <a:gridCol w="271462"/>
                <a:gridCol w="273050"/>
                <a:gridCol w="271463"/>
                <a:gridCol w="273050"/>
                <a:gridCol w="271462"/>
                <a:gridCol w="271463"/>
                <a:gridCol w="273050"/>
                <a:gridCol w="271462"/>
                <a:gridCol w="273050"/>
                <a:gridCol w="271463"/>
                <a:gridCol w="273050"/>
                <a:gridCol w="271462"/>
                <a:gridCol w="271463"/>
                <a:gridCol w="273050"/>
                <a:gridCol w="271462"/>
                <a:gridCol w="273050"/>
                <a:gridCol w="271463"/>
                <a:gridCol w="273050"/>
                <a:gridCol w="271462"/>
                <a:gridCol w="271463"/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18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28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30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32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34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36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38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42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44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46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48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50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74915" y="1650606"/>
            <a:ext cx="4827813" cy="315697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OpenCL is used to solve problems which have dimensionality </a:t>
            </a:r>
            <a:r>
              <a:rPr lang="mr-IN" dirty="0" smtClean="0"/>
              <a:t>–</a:t>
            </a:r>
            <a:r>
              <a:rPr lang="en-GB" dirty="0" smtClean="0"/>
              <a:t> array, list, matrix, image operations.</a:t>
            </a:r>
          </a:p>
          <a:p>
            <a:pPr>
              <a:buFont typeface="Wingdings" charset="2"/>
              <a:buChar char="§"/>
            </a:pP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 smtClean="0"/>
              <a:t>Consider multiplying each element of an array by 2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97244" y="6369635"/>
            <a:ext cx="462671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Image Credit</a:t>
            </a:r>
            <a:r>
              <a:rPr lang="en-US" sz="1600" dirty="0" smtClean="0"/>
              <a:t>: </a:t>
            </a:r>
            <a:r>
              <a:rPr lang="en-US" sz="1600" smtClean="0"/>
              <a:t>Simon McIntosh-Smith and </a:t>
            </a:r>
            <a:r>
              <a:rPr lang="en-US" sz="1600" dirty="0" smtClean="0"/>
              <a:t>Tom Deakin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79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940" y="445634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How do these models map onto hardware ?</a:t>
            </a:r>
            <a:endParaRPr lang="en-US" sz="35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4940" y="2003041"/>
            <a:ext cx="6623956" cy="3733800"/>
            <a:chOff x="1498601" y="1811494"/>
            <a:chExt cx="7090227" cy="3733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601" y="1811494"/>
              <a:ext cx="6680200" cy="3733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86599" y="3263517"/>
              <a:ext cx="1502229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Device Cores executing Work groups</a:t>
              </a:r>
              <a:endParaRPr lang="en-US" b="1" dirty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178896" y="1834427"/>
            <a:ext cx="4658852" cy="503455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Work items from their respective groups are mapped onto processing elements of the compute devices.</a:t>
            </a: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/>
              <a:t>The mapping of the model onto the hardware is performed </a:t>
            </a:r>
            <a:r>
              <a:rPr lang="en-GB" dirty="0" smtClean="0"/>
              <a:t>by the runtime when we call the </a:t>
            </a:r>
            <a:r>
              <a:rPr lang="en-GB" b="1" dirty="0" smtClean="0">
                <a:solidFill>
                  <a:srgbClr val="92D050"/>
                </a:solidFill>
                <a:latin typeface="Courier New Bold"/>
              </a:rPr>
              <a:t>.build()</a:t>
            </a:r>
            <a:r>
              <a:rPr lang="en-GB" dirty="0">
                <a:solidFill>
                  <a:srgbClr val="92D050"/>
                </a:solidFill>
              </a:rPr>
              <a:t> </a:t>
            </a:r>
            <a:r>
              <a:rPr lang="en-GB" dirty="0"/>
              <a:t>attribute.</a:t>
            </a:r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endParaRPr lang="en-GB" dirty="0"/>
          </a:p>
          <a:p>
            <a:pPr>
              <a:buFont typeface="Wingdings" charset="2"/>
              <a:buChar char="§"/>
            </a:pP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26652" y="6369635"/>
            <a:ext cx="2939521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Credit: </a:t>
            </a:r>
            <a:r>
              <a:rPr lang="en-US" sz="1600" smtClean="0"/>
              <a:t>Texas Instruments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9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7526"/>
            <a:ext cx="10515600" cy="14990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Computing Language</a:t>
            </a:r>
          </a:p>
          <a:p>
            <a:r>
              <a:rPr lang="en-US" sz="2400" dirty="0" smtClean="0"/>
              <a:t>OpenCL lets programmers write a single program that can use all the resources on a heterogeneous platform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8307" y="2283161"/>
            <a:ext cx="8143893" cy="3873566"/>
            <a:chOff x="402997" y="1381504"/>
            <a:chExt cx="8143893" cy="3618178"/>
          </a:xfrm>
        </p:grpSpPr>
        <p:sp>
          <p:nvSpPr>
            <p:cNvPr id="5" name="Oval 9"/>
            <p:cNvSpPr>
              <a:spLocks/>
            </p:cNvSpPr>
            <p:nvPr/>
          </p:nvSpPr>
          <p:spPr bwMode="auto">
            <a:xfrm>
              <a:off x="3350988" y="1381504"/>
              <a:ext cx="4767263" cy="361817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9999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64270" tIns="32135" rIns="64270" bIns="32135" anchor="ctr"/>
            <a:lstStyle/>
            <a:p>
              <a:pPr algn="ctr" defTabSz="642938">
                <a:lnSpc>
                  <a:spcPct val="90000"/>
                </a:lnSpc>
              </a:pPr>
              <a:endParaRPr lang="en-US" sz="1300" b="1">
                <a:latin typeface="Arial Narrow" pitchFamily="34" charset="0"/>
                <a:ea typeface="MS PGothic" pitchFamily="34" charset="-128"/>
              </a:endParaRPr>
            </a:p>
          </p:txBody>
        </p:sp>
        <p:sp>
          <p:nvSpPr>
            <p:cNvPr id="6" name="Oval 7"/>
            <p:cNvSpPr>
              <a:spLocks/>
            </p:cNvSpPr>
            <p:nvPr/>
          </p:nvSpPr>
          <p:spPr bwMode="auto">
            <a:xfrm>
              <a:off x="831622" y="1381504"/>
              <a:ext cx="4768850" cy="361817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9999"/>
              </a:schemeClr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lIns="64270" tIns="32135" rIns="64270" bIns="32135" anchor="ctr"/>
            <a:lstStyle/>
            <a:p>
              <a:pPr algn="ctr" defTabSz="642938">
                <a:lnSpc>
                  <a:spcPct val="90000"/>
                </a:lnSpc>
              </a:pPr>
              <a:endParaRPr lang="en-US" sz="1300" b="1">
                <a:latin typeface="Arial Narrow" pitchFamily="34" charset="0"/>
                <a:ea typeface="MS PGothic" pitchFamily="34" charset="-128"/>
              </a:endParaRPr>
            </a:p>
          </p:txBody>
        </p:sp>
        <p:sp>
          <p:nvSpPr>
            <p:cNvPr id="7" name="Text Box 8"/>
            <p:cNvSpPr txBox="1">
              <a:spLocks/>
            </p:cNvSpPr>
            <p:nvPr/>
          </p:nvSpPr>
          <p:spPr bwMode="auto">
            <a:xfrm>
              <a:off x="1403648" y="1844824"/>
              <a:ext cx="2143125" cy="72969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64270" tIns="32135" rIns="64270" bIns="32135">
              <a:spAutoFit/>
            </a:bodyPr>
            <a:lstStyle/>
            <a:p>
              <a:pPr algn="ctr" defTabSz="642938">
                <a:lnSpc>
                  <a:spcPct val="90000"/>
                </a:lnSpc>
              </a:pPr>
              <a:r>
                <a:rPr lang="en-US" sz="2200" b="1" dirty="0">
                  <a:latin typeface="+mj-lt"/>
                  <a:ea typeface="MS PGothic" pitchFamily="34" charset="-128"/>
                </a:rPr>
                <a:t>CPUs</a:t>
              </a:r>
            </a:p>
            <a:p>
              <a:pPr algn="ctr" defTabSz="642938">
                <a:lnSpc>
                  <a:spcPct val="90000"/>
                </a:lnSpc>
              </a:pPr>
              <a:r>
                <a:rPr lang="en-US" sz="1300" b="1" dirty="0">
                  <a:latin typeface="+mj-lt"/>
                  <a:ea typeface="MS PGothic" pitchFamily="34" charset="-128"/>
                </a:rPr>
                <a:t>Multiple cores driving performance increases</a:t>
              </a:r>
            </a:p>
          </p:txBody>
        </p:sp>
        <p:sp>
          <p:nvSpPr>
            <p:cNvPr id="8" name="Text Box 10"/>
            <p:cNvSpPr txBox="1">
              <a:spLocks/>
            </p:cNvSpPr>
            <p:nvPr/>
          </p:nvSpPr>
          <p:spPr bwMode="auto">
            <a:xfrm>
              <a:off x="5292080" y="1700808"/>
              <a:ext cx="2143125" cy="90974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64270" tIns="32135" rIns="64270" bIns="32135">
              <a:spAutoFit/>
            </a:bodyPr>
            <a:lstStyle/>
            <a:p>
              <a:pPr algn="ctr" defTabSz="642938">
                <a:lnSpc>
                  <a:spcPct val="90000"/>
                </a:lnSpc>
              </a:pPr>
              <a:r>
                <a:rPr lang="en-US" sz="2200" b="1" dirty="0">
                  <a:latin typeface="+mj-lt"/>
                  <a:ea typeface="MS PGothic" pitchFamily="34" charset="-128"/>
                </a:rPr>
                <a:t>GPUs</a:t>
              </a:r>
            </a:p>
            <a:p>
              <a:pPr algn="ctr" defTabSz="642938">
                <a:lnSpc>
                  <a:spcPct val="90000"/>
                </a:lnSpc>
              </a:pPr>
              <a:r>
                <a:rPr lang="en-US" sz="1300" b="1" dirty="0">
                  <a:latin typeface="+mj-lt"/>
                  <a:ea typeface="MS PGothic" pitchFamily="34" charset="-128"/>
                </a:rPr>
                <a:t>Increasingly general purpose data-parallel </a:t>
              </a:r>
              <a:r>
                <a:rPr lang="en-US" sz="1300" b="1" dirty="0" smtClean="0">
                  <a:latin typeface="+mj-lt"/>
                  <a:ea typeface="MS PGothic" pitchFamily="34" charset="-128"/>
                </a:rPr>
                <a:t>computing</a:t>
              </a:r>
              <a:endParaRPr lang="en-US" sz="1300" b="1" dirty="0">
                <a:latin typeface="+mj-lt"/>
                <a:ea typeface="MS PGothic" pitchFamily="34" charset="-128"/>
              </a:endParaRPr>
            </a:p>
          </p:txBody>
        </p:sp>
        <p:sp>
          <p:nvSpPr>
            <p:cNvPr id="9" name="Text Box 12"/>
            <p:cNvSpPr txBox="1">
              <a:spLocks/>
            </p:cNvSpPr>
            <p:nvPr/>
          </p:nvSpPr>
          <p:spPr bwMode="auto">
            <a:xfrm>
              <a:off x="5940152" y="3429000"/>
              <a:ext cx="1404937" cy="100669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64270" tIns="32135" rIns="64270" bIns="32135">
              <a:spAutoFit/>
            </a:bodyPr>
            <a:lstStyle/>
            <a:p>
              <a:pPr algn="ctr" defTabSz="642938">
                <a:lnSpc>
                  <a:spcPct val="90000"/>
                </a:lnSpc>
              </a:pPr>
              <a:r>
                <a:rPr lang="en-US" sz="1700" b="1" dirty="0">
                  <a:latin typeface="+mj-lt"/>
                  <a:ea typeface="MS PGothic" pitchFamily="34" charset="-128"/>
                </a:rPr>
                <a:t>Graphics APIs and Shading Languages</a:t>
              </a:r>
            </a:p>
          </p:txBody>
        </p:sp>
        <p:sp>
          <p:nvSpPr>
            <p:cNvPr id="10" name="Text Box 13"/>
            <p:cNvSpPr txBox="1">
              <a:spLocks/>
            </p:cNvSpPr>
            <p:nvPr/>
          </p:nvSpPr>
          <p:spPr bwMode="auto">
            <a:xfrm>
              <a:off x="1547664" y="3573016"/>
              <a:ext cx="1671638" cy="1006694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64270" tIns="32135" rIns="64270" bIns="32135">
              <a:spAutoFit/>
            </a:bodyPr>
            <a:lstStyle/>
            <a:p>
              <a:pPr algn="ctr" defTabSz="642938">
                <a:lnSpc>
                  <a:spcPct val="90000"/>
                </a:lnSpc>
              </a:pPr>
              <a:r>
                <a:rPr lang="en-US" sz="1700" b="1" dirty="0">
                  <a:latin typeface="+mj-lt"/>
                  <a:ea typeface="MS PGothic" pitchFamily="34" charset="-128"/>
                </a:rPr>
                <a:t>Multi-processor programming – e.g. </a:t>
              </a:r>
              <a:r>
                <a:rPr lang="en-US" sz="1700" b="1" dirty="0" err="1">
                  <a:latin typeface="+mj-lt"/>
                  <a:ea typeface="MS PGothic" pitchFamily="34" charset="-128"/>
                </a:rPr>
                <a:t>OpenMP</a:t>
              </a:r>
              <a:endParaRPr lang="en-US" sz="1700" b="1" dirty="0">
                <a:latin typeface="+mj-lt"/>
                <a:ea typeface="MS PGothic" pitchFamily="34" charset="-128"/>
              </a:endParaRPr>
            </a:p>
          </p:txBody>
        </p:sp>
        <p:sp>
          <p:nvSpPr>
            <p:cNvPr id="11" name="Text Box 16"/>
            <p:cNvSpPr txBox="1">
              <a:spLocks/>
            </p:cNvSpPr>
            <p:nvPr/>
          </p:nvSpPr>
          <p:spPr bwMode="auto">
            <a:xfrm>
              <a:off x="3784968" y="1970203"/>
              <a:ext cx="1359299" cy="53579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64270" tIns="32135" rIns="64270" bIns="32135">
              <a:spAutoFit/>
            </a:bodyPr>
            <a:lstStyle/>
            <a:p>
              <a:pPr algn="ctr" defTabSz="642938">
                <a:lnSpc>
                  <a:spcPct val="90000"/>
                </a:lnSpc>
              </a:pPr>
              <a:r>
                <a:rPr lang="en-US" sz="1700" b="1" dirty="0">
                  <a:latin typeface="+mj-lt"/>
                  <a:ea typeface="MS PGothic" pitchFamily="34" charset="-128"/>
                </a:rPr>
                <a:t>Emerging</a:t>
              </a:r>
              <a:br>
                <a:rPr lang="en-US" sz="1700" b="1" dirty="0">
                  <a:latin typeface="+mj-lt"/>
                  <a:ea typeface="MS PGothic" pitchFamily="34" charset="-128"/>
                </a:rPr>
              </a:br>
              <a:r>
                <a:rPr lang="en-US" sz="1700" b="1" dirty="0">
                  <a:latin typeface="+mj-lt"/>
                  <a:ea typeface="MS PGothic" pitchFamily="34" charset="-128"/>
                </a:rPr>
                <a:t>Intersection</a:t>
              </a:r>
            </a:p>
          </p:txBody>
        </p:sp>
        <p:sp>
          <p:nvSpPr>
            <p:cNvPr id="12" name="Text Box 17"/>
            <p:cNvSpPr txBox="1">
              <a:spLocks/>
            </p:cNvSpPr>
            <p:nvPr/>
          </p:nvSpPr>
          <p:spPr bwMode="auto">
            <a:xfrm>
              <a:off x="3497236" y="3645024"/>
              <a:ext cx="1937984" cy="61889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wrap="none" lIns="64270" tIns="32135" rIns="64270" bIns="32135">
              <a:spAutoFit/>
            </a:bodyPr>
            <a:lstStyle/>
            <a:p>
              <a:pPr algn="ctr" defTabSz="642938">
                <a:lnSpc>
                  <a:spcPct val="90000"/>
                </a:lnSpc>
              </a:pPr>
              <a:r>
                <a:rPr lang="en-US" sz="2000" b="1" dirty="0">
                  <a:latin typeface="+mj-lt"/>
                  <a:ea typeface="MS PGothic" pitchFamily="34" charset="-128"/>
                </a:rPr>
                <a:t>Heterogeneous</a:t>
              </a:r>
              <a:br>
                <a:rPr lang="en-US" sz="2000" b="1" dirty="0">
                  <a:latin typeface="+mj-lt"/>
                  <a:ea typeface="MS PGothic" pitchFamily="34" charset="-128"/>
                </a:rPr>
              </a:br>
              <a:r>
                <a:rPr lang="en-US" sz="2000" b="1" dirty="0">
                  <a:latin typeface="+mj-lt"/>
                  <a:ea typeface="MS PGothic" pitchFamily="34" charset="-128"/>
                </a:rPr>
                <a:t>Computing</a:t>
              </a:r>
            </a:p>
          </p:txBody>
        </p:sp>
        <p:pic>
          <p:nvPicPr>
            <p:cNvPr id="13" name="Picture 16" descr="OpenC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27209" y="2492896"/>
              <a:ext cx="1727200" cy="1194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AutoShape 14"/>
            <p:cNvSpPr>
              <a:spLocks/>
            </p:cNvSpPr>
            <p:nvPr/>
          </p:nvSpPr>
          <p:spPr bwMode="auto">
            <a:xfrm>
              <a:off x="402997" y="2676653"/>
              <a:ext cx="3268662" cy="847989"/>
            </a:xfrm>
            <a:prstGeom prst="rightArrow">
              <a:avLst>
                <a:gd name="adj1" fmla="val 50000"/>
                <a:gd name="adj2" fmla="val 80304"/>
              </a:avLst>
            </a:prstGeom>
            <a:solidFill>
              <a:schemeClr val="accent5"/>
            </a:solidFill>
            <a:ln w="3175">
              <a:noFill/>
              <a:miter lim="800000"/>
              <a:headEnd/>
              <a:tailEnd/>
            </a:ln>
          </p:spPr>
          <p:txBody>
            <a:bodyPr wrap="none" lIns="64270" tIns="32135" rIns="64270" bIns="32135" anchor="ctr"/>
            <a:lstStyle/>
            <a:p>
              <a:pPr algn="ctr" defTabSz="642938">
                <a:lnSpc>
                  <a:spcPct val="90000"/>
                </a:lnSpc>
              </a:pPr>
              <a:endParaRPr lang="en-US" sz="1300" b="1">
                <a:solidFill>
                  <a:schemeClr val="tx2"/>
                </a:solidFill>
                <a:latin typeface="Arial Narrow" pitchFamily="34" charset="0"/>
                <a:ea typeface="MS PGothic" pitchFamily="34" charset="-128"/>
              </a:endParaRPr>
            </a:p>
          </p:txBody>
        </p:sp>
        <p:sp>
          <p:nvSpPr>
            <p:cNvPr id="15" name="AutoShape 15"/>
            <p:cNvSpPr>
              <a:spLocks/>
            </p:cNvSpPr>
            <p:nvPr/>
          </p:nvSpPr>
          <p:spPr bwMode="auto">
            <a:xfrm flipH="1">
              <a:off x="5279815" y="2676653"/>
              <a:ext cx="3267075" cy="847989"/>
            </a:xfrm>
            <a:prstGeom prst="rightArrow">
              <a:avLst>
                <a:gd name="adj1" fmla="val 50000"/>
                <a:gd name="adj2" fmla="val 80265"/>
              </a:avLst>
            </a:prstGeom>
            <a:solidFill>
              <a:schemeClr val="accent5"/>
            </a:solidFill>
            <a:ln w="3175">
              <a:noFill/>
              <a:miter lim="800000"/>
              <a:headEnd/>
              <a:tailEnd/>
            </a:ln>
          </p:spPr>
          <p:txBody>
            <a:bodyPr wrap="none" lIns="64270" tIns="32135" rIns="64270" bIns="32135" anchor="ctr"/>
            <a:lstStyle/>
            <a:p>
              <a:pPr algn="ctr" defTabSz="642938">
                <a:lnSpc>
                  <a:spcPct val="90000"/>
                </a:lnSpc>
              </a:pPr>
              <a:endParaRPr lang="en-US" sz="1300" b="1">
                <a:solidFill>
                  <a:schemeClr val="tx2"/>
                </a:solidFill>
                <a:latin typeface="Arial Narrow" pitchFamily="34" charset="0"/>
                <a:ea typeface="MS PGothic" pitchFamily="34" charset="-128"/>
              </a:endParaRPr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2395" y="384919"/>
            <a:ext cx="383835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smtClean="0"/>
              <a:t>What is OpenCL ? </a:t>
            </a:r>
            <a:endParaRPr lang="en-US" sz="3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94783" y="6335842"/>
            <a:ext cx="462671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Credit: Simon McIntosh-Smith and Tom Deakin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50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4555" y="853848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Lets try a few exercises</a:t>
            </a:r>
            <a:endParaRPr lang="en-US" sz="35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4555" y="2973220"/>
            <a:ext cx="9111574" cy="12232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Modify the source file ‘</a:t>
            </a:r>
            <a:r>
              <a:rPr lang="en-GB" b="1" dirty="0" err="1" smtClean="0"/>
              <a:t>vector_add.cl</a:t>
            </a:r>
            <a:r>
              <a:rPr lang="en-GB" b="1" dirty="0" smtClean="0"/>
              <a:t>’</a:t>
            </a:r>
            <a:r>
              <a:rPr lang="en-GB" b="1" dirty="0"/>
              <a:t> </a:t>
            </a:r>
            <a:r>
              <a:rPr lang="en-GB" b="1" dirty="0" smtClean="0"/>
              <a:t>and execute </a:t>
            </a:r>
            <a:r>
              <a:rPr lang="en-GB" b="1" dirty="0" err="1" smtClean="0"/>
              <a:t>vector_add.py</a:t>
            </a:r>
            <a:endParaRPr lang="en-GB" b="1" dirty="0" smtClean="0"/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65" y="2008415"/>
            <a:ext cx="6848021" cy="390842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87665" y="826471"/>
            <a:ext cx="9111574" cy="11819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2. Modify the source file ‘</a:t>
            </a:r>
            <a:r>
              <a:rPr lang="en-GB" b="1" dirty="0" err="1" smtClean="0"/>
              <a:t>matrix_mult.cl</a:t>
            </a:r>
            <a:r>
              <a:rPr lang="en-GB" b="1" dirty="0" smtClean="0"/>
              <a:t>’</a:t>
            </a:r>
            <a:r>
              <a:rPr lang="en-GB" b="1" dirty="0"/>
              <a:t> </a:t>
            </a:r>
            <a:r>
              <a:rPr lang="en-GB" b="1" dirty="0" smtClean="0"/>
              <a:t>and run </a:t>
            </a:r>
            <a:r>
              <a:rPr lang="en-GB" b="1" dirty="0" err="1" smtClean="0"/>
              <a:t>matrix_mult.py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 code: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563" y="2644259"/>
            <a:ext cx="4749800" cy="10922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90490" y="5293367"/>
            <a:ext cx="9166678" cy="87118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 smtClean="0"/>
              <a:t>Hint</a:t>
            </a:r>
            <a:r>
              <a:rPr lang="en-GB" smtClean="0"/>
              <a:t>:   The </a:t>
            </a:r>
            <a:r>
              <a:rPr lang="en-GB" dirty="0" smtClean="0"/>
              <a:t>number of rows and columns in C</a:t>
            </a:r>
            <a:r>
              <a:rPr lang="en-GB" dirty="0"/>
              <a:t> </a:t>
            </a:r>
            <a:r>
              <a:rPr lang="en-GB" dirty="0" smtClean="0"/>
              <a:t>are assigned </a:t>
            </a:r>
            <a:r>
              <a:rPr lang="en-GB" smtClean="0"/>
              <a:t>as   	</a:t>
            </a:r>
            <a:r>
              <a:rPr lang="en-GB" dirty="0" err="1" smtClean="0"/>
              <a:t>work_items_size</a:t>
            </a:r>
            <a:r>
              <a:rPr lang="en-GB" dirty="0" smtClean="0"/>
              <a:t>(0) and </a:t>
            </a:r>
            <a:r>
              <a:rPr lang="en-GB" dirty="0" err="1" smtClean="0"/>
              <a:t>work_items_size</a:t>
            </a:r>
            <a:r>
              <a:rPr lang="en-GB" dirty="0" smtClean="0"/>
              <a:t>(1) respectively 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86400" y="6335842"/>
            <a:ext cx="5435095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Code and image </a:t>
            </a:r>
            <a:r>
              <a:rPr lang="en-US" sz="1600" dirty="0" smtClean="0"/>
              <a:t>Credit: Simon McIntosh-Smith and Tom Deakin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710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99869" y="1144420"/>
            <a:ext cx="9111574" cy="5125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3. Modify the source file ‘</a:t>
            </a:r>
            <a:r>
              <a:rPr lang="en-GB" b="1" dirty="0" err="1" smtClean="0"/>
              <a:t>vector_iteradd.cl</a:t>
            </a:r>
            <a:r>
              <a:rPr lang="en-GB" b="1" dirty="0" smtClean="0"/>
              <a:t>’</a:t>
            </a:r>
            <a:r>
              <a:rPr lang="en-GB" b="1" dirty="0"/>
              <a:t> </a:t>
            </a:r>
            <a:r>
              <a:rPr lang="en-GB" b="1" dirty="0" smtClean="0"/>
              <a:t>and execute </a:t>
            </a:r>
            <a:r>
              <a:rPr lang="en-GB" b="1" dirty="0" err="1" smtClean="0"/>
              <a:t>vector_iteradd.py</a:t>
            </a:r>
            <a:endParaRPr lang="en-GB" b="1" dirty="0" smtClean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Instructions: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In exercise 1, you had N work items to evaluate N elements.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Now you have only N/ITER work items to evaluate the same N elements.  (N = 1024, ITER = 16).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Hint: Each </a:t>
            </a:r>
            <a:r>
              <a:rPr lang="en-GB" dirty="0"/>
              <a:t>w</a:t>
            </a:r>
            <a:r>
              <a:rPr lang="en-GB" dirty="0" smtClean="0"/>
              <a:t>ork item evaluates </a:t>
            </a:r>
            <a:r>
              <a:rPr lang="en-GB" dirty="0" smtClean="0"/>
              <a:t>16</a:t>
            </a:r>
            <a:r>
              <a:rPr lang="en-GB" dirty="0" smtClean="0"/>
              <a:t> </a:t>
            </a:r>
            <a:r>
              <a:rPr lang="en-GB" dirty="0" smtClean="0"/>
              <a:t>elements</a:t>
            </a:r>
          </a:p>
          <a:p>
            <a:pPr marL="0" indent="0">
              <a:buNone/>
            </a:pPr>
            <a:endParaRPr lang="en-GB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Building and Executing using </a:t>
            </a:r>
            <a:r>
              <a:rPr lang="en-US" sz="3500" b="1" dirty="0" err="1" smtClean="0"/>
              <a:t>PyOpenCL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4915" y="1548039"/>
            <a:ext cx="11048999" cy="4225833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 smtClean="0"/>
              <a:t>Read source file ‘</a:t>
            </a:r>
            <a:r>
              <a:rPr lang="en-GB" dirty="0" err="1" smtClean="0"/>
              <a:t>vector_add.cl</a:t>
            </a:r>
            <a:r>
              <a:rPr lang="en-GB" dirty="0" smtClean="0"/>
              <a:t>’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source = </a:t>
            </a:r>
            <a:r>
              <a:rPr lang="en-GB" b="1" dirty="0" smtClean="0">
                <a:solidFill>
                  <a:schemeClr val="accent1"/>
                </a:solidFill>
                <a:latin typeface="Courier New Bold"/>
              </a:rPr>
              <a:t>open</a:t>
            </a:r>
            <a:r>
              <a:rPr lang="en-GB" b="1" dirty="0" smtClean="0">
                <a:latin typeface="Courier New Bold"/>
              </a:rPr>
              <a:t>(‘</a:t>
            </a:r>
            <a:r>
              <a:rPr lang="en-GB" b="1" dirty="0" err="1" smtClean="0">
                <a:latin typeface="Courier New Bold"/>
              </a:rPr>
              <a:t>vector_add.cl</a:t>
            </a:r>
            <a:r>
              <a:rPr lang="en-GB" b="1" dirty="0" smtClean="0">
                <a:latin typeface="Courier New Bold"/>
              </a:rPr>
              <a:t>’).read()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 smtClean="0"/>
              <a:t>Build Source file 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program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cl.Program</a:t>
            </a:r>
            <a:r>
              <a:rPr lang="en-GB" b="1" dirty="0" smtClean="0">
                <a:latin typeface="Courier New Bold"/>
              </a:rPr>
              <a:t>(context, source).</a:t>
            </a:r>
            <a:r>
              <a:rPr lang="en-GB" b="1" dirty="0" smtClean="0">
                <a:solidFill>
                  <a:schemeClr val="accent6"/>
                </a:solidFill>
                <a:latin typeface="Courier New Bold"/>
              </a:rPr>
              <a:t>build</a:t>
            </a:r>
            <a:r>
              <a:rPr lang="en-GB" b="1" dirty="0" smtClean="0">
                <a:latin typeface="Courier New Bold"/>
              </a:rPr>
              <a:t>()</a:t>
            </a:r>
          </a:p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>
              <a:buFont typeface="Wingdings" charset="2"/>
              <a:buChar char="§"/>
            </a:pPr>
            <a:r>
              <a:rPr lang="en-GB" dirty="0" smtClean="0"/>
              <a:t>Source files are built at runtime because the compiled code is largely dependent on the device</a:t>
            </a:r>
            <a:endParaRPr lang="en-GB" b="1" dirty="0">
              <a:latin typeface="Courier New Bold"/>
            </a:endParaRPr>
          </a:p>
          <a:p>
            <a:pPr>
              <a:buFont typeface="Wingdings" charset="2"/>
              <a:buChar char="§"/>
            </a:pPr>
            <a:endParaRPr lang="en-GB" b="1" dirty="0" smtClean="0">
              <a:latin typeface="Courier New Bold"/>
            </a:endParaRPr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dirty="0" smtClean="0"/>
              <a:t>Setup Memory Objects 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4915" y="1825625"/>
            <a:ext cx="11048999" cy="411479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r>
              <a:rPr lang="en-GB" sz="4000" dirty="0"/>
              <a:t>For</a:t>
            </a:r>
            <a:r>
              <a:rPr lang="en-GB" sz="3700" dirty="0" smtClean="0"/>
              <a:t> </a:t>
            </a:r>
            <a:r>
              <a:rPr lang="en-GB" sz="4000" dirty="0" err="1" smtClean="0"/>
              <a:t>vector_add.cl</a:t>
            </a:r>
            <a:r>
              <a:rPr lang="en-GB" sz="4000" dirty="0"/>
              <a:t> </a:t>
            </a:r>
            <a:r>
              <a:rPr lang="en-GB" sz="4000" dirty="0" smtClean="0"/>
              <a:t>we need three memory objects</a:t>
            </a:r>
          </a:p>
          <a:p>
            <a:pPr marL="0" indent="0">
              <a:buNone/>
            </a:pPr>
            <a:r>
              <a:rPr lang="en-GB" sz="4000" dirty="0" smtClean="0"/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# create host arrays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 Bold"/>
              </a:rPr>
              <a:t>h_a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numpy.random.rand</a:t>
            </a:r>
            <a:r>
              <a:rPr lang="en-GB" b="1" dirty="0" smtClean="0">
                <a:latin typeface="Courier New Bold"/>
              </a:rPr>
              <a:t>(N).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astype</a:t>
            </a:r>
            <a:r>
              <a:rPr lang="en-GB" b="1" dirty="0" smtClean="0">
                <a:latin typeface="Courier New Bold"/>
              </a:rPr>
              <a:t>(float32)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 Bold"/>
              </a:rPr>
              <a:t>h_b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numpy.random.rand</a:t>
            </a:r>
            <a:r>
              <a:rPr lang="en-GB" b="1" dirty="0" smtClean="0">
                <a:latin typeface="Courier New Bold"/>
              </a:rPr>
              <a:t>(N).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astype</a:t>
            </a:r>
            <a:r>
              <a:rPr lang="en-GB" b="1" dirty="0" smtClean="0">
                <a:latin typeface="Courier New Bold"/>
              </a:rPr>
              <a:t>(float32)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 Bold"/>
              </a:rPr>
              <a:t>h_c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numpy.empty</a:t>
            </a:r>
            <a:r>
              <a:rPr lang="en-GB" b="1" dirty="0" smtClean="0">
                <a:latin typeface="Courier New Bold"/>
              </a:rPr>
              <a:t>(N).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astype</a:t>
            </a:r>
            <a:r>
              <a:rPr lang="en-GB" b="1" dirty="0" smtClean="0">
                <a:latin typeface="Courier New Bold"/>
              </a:rPr>
              <a:t>(float32)</a:t>
            </a:r>
          </a:p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# create device buffers. </a:t>
            </a:r>
            <a:endParaRPr lang="en-GB" b="1" dirty="0" smtClean="0">
              <a:solidFill>
                <a:schemeClr val="tx1">
                  <a:lumMod val="85000"/>
                </a:schemeClr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mf </a:t>
            </a:r>
            <a:r>
              <a:rPr lang="en-GB" b="1" dirty="0" smtClean="0">
                <a:latin typeface="Courier New Bold"/>
              </a:rPr>
              <a:t>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cl.mem_flags</a:t>
            </a:r>
            <a:r>
              <a:rPr lang="en-GB" b="1" dirty="0" smtClean="0">
                <a:solidFill>
                  <a:schemeClr val="accent3"/>
                </a:solidFill>
                <a:latin typeface="Courier New Bold"/>
              </a:rPr>
              <a:t> #flags for type of memory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 Bold"/>
              </a:rPr>
              <a:t>d_a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cl.Buffer</a:t>
            </a:r>
            <a:r>
              <a:rPr lang="en-GB" b="1" dirty="0" smtClean="0">
                <a:latin typeface="Courier New Bold"/>
              </a:rPr>
              <a:t>(context, </a:t>
            </a:r>
            <a:r>
              <a:rPr lang="en-GB" b="1" dirty="0" err="1" smtClean="0">
                <a:latin typeface="Courier New Bold"/>
              </a:rPr>
              <a:t>mf.</a:t>
            </a:r>
            <a:r>
              <a:rPr lang="en-GB" b="1" dirty="0" err="1" smtClean="0">
                <a:solidFill>
                  <a:schemeClr val="accent1"/>
                </a:solidFill>
                <a:latin typeface="Courier New Bold"/>
              </a:rPr>
              <a:t>READ_ONLY</a:t>
            </a:r>
            <a:r>
              <a:rPr lang="en-GB" b="1" dirty="0" smtClean="0">
                <a:solidFill>
                  <a:schemeClr val="accent1"/>
                </a:solidFill>
                <a:latin typeface="Courier New Bold"/>
              </a:rPr>
              <a:t> </a:t>
            </a:r>
            <a:r>
              <a:rPr lang="en-GB" b="1" dirty="0" smtClean="0">
                <a:latin typeface="Courier New Bold"/>
              </a:rPr>
              <a:t>| </a:t>
            </a:r>
            <a:r>
              <a:rPr lang="en-GB" b="1" dirty="0" err="1" smtClean="0">
                <a:latin typeface="Courier New Bold"/>
              </a:rPr>
              <a:t>mf.</a:t>
            </a:r>
            <a:r>
              <a:rPr lang="en-GB" b="1" dirty="0" err="1" smtClean="0">
                <a:solidFill>
                  <a:schemeClr val="accent1"/>
                </a:solidFill>
                <a:latin typeface="Courier New Bold"/>
              </a:rPr>
              <a:t>COPY_HOST_PTR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i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hostbuf</a:t>
            </a:r>
            <a:r>
              <a:rPr lang="en-GB" b="1" dirty="0" smtClean="0">
                <a:latin typeface="Courier New Bold"/>
              </a:rPr>
              <a:t>=</a:t>
            </a:r>
            <a:r>
              <a:rPr lang="en-GB" b="1" dirty="0" err="1" smtClean="0">
                <a:latin typeface="Courier New Bold"/>
              </a:rPr>
              <a:t>h_a</a:t>
            </a:r>
            <a:r>
              <a:rPr lang="en-GB" b="1" dirty="0" smtClean="0">
                <a:latin typeface="Courier New Bold"/>
              </a:rPr>
              <a:t>)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 Bold"/>
              </a:rPr>
              <a:t>d_b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cl.Buffer</a:t>
            </a:r>
            <a:r>
              <a:rPr lang="en-GB" b="1" dirty="0" smtClean="0">
                <a:latin typeface="Courier New Bold"/>
              </a:rPr>
              <a:t>(context, </a:t>
            </a:r>
            <a:r>
              <a:rPr lang="en-GB" b="1" dirty="0" err="1" smtClean="0">
                <a:latin typeface="Courier New Bold"/>
              </a:rPr>
              <a:t>mf.</a:t>
            </a:r>
            <a:r>
              <a:rPr lang="en-GB" b="1" dirty="0" err="1" smtClean="0">
                <a:solidFill>
                  <a:schemeClr val="accent1"/>
                </a:solidFill>
                <a:latin typeface="Courier New Bold"/>
              </a:rPr>
              <a:t>READ_ONLY</a:t>
            </a:r>
            <a:r>
              <a:rPr lang="en-GB" b="1" dirty="0" smtClean="0">
                <a:latin typeface="Courier New Bold"/>
              </a:rPr>
              <a:t> | </a:t>
            </a:r>
            <a:r>
              <a:rPr lang="en-GB" b="1" dirty="0" err="1" smtClean="0">
                <a:latin typeface="Courier New Bold"/>
              </a:rPr>
              <a:t>mf.</a:t>
            </a:r>
            <a:r>
              <a:rPr lang="en-GB" b="1" dirty="0" err="1" smtClean="0">
                <a:solidFill>
                  <a:schemeClr val="accent1"/>
                </a:solidFill>
                <a:latin typeface="Courier New Bold"/>
              </a:rPr>
              <a:t>COPY_HOST_PTR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i="1" dirty="0" err="1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hostbuf</a:t>
            </a:r>
            <a:r>
              <a:rPr lang="en-GB" b="1" dirty="0" smtClean="0">
                <a:latin typeface="Courier New Bold"/>
              </a:rPr>
              <a:t>=</a:t>
            </a:r>
            <a:r>
              <a:rPr lang="en-GB" b="1" dirty="0" err="1" smtClean="0">
                <a:latin typeface="Courier New Bold"/>
              </a:rPr>
              <a:t>h_b</a:t>
            </a:r>
            <a:r>
              <a:rPr lang="en-GB" b="1" dirty="0" smtClean="0">
                <a:latin typeface="Courier New Bold"/>
              </a:rPr>
              <a:t>)</a:t>
            </a:r>
          </a:p>
          <a:p>
            <a:pPr marL="0" indent="0">
              <a:buNone/>
            </a:pPr>
            <a:r>
              <a:rPr lang="en-GB" b="1" dirty="0" err="1" smtClean="0">
                <a:latin typeface="Courier New Bold"/>
              </a:rPr>
              <a:t>d_c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cl.Buffer</a:t>
            </a:r>
            <a:r>
              <a:rPr lang="en-GB" b="1" dirty="0" smtClean="0">
                <a:latin typeface="Courier New Bold"/>
              </a:rPr>
              <a:t>(context, </a:t>
            </a:r>
            <a:r>
              <a:rPr lang="en-GB" b="1" dirty="0" err="1" smtClean="0">
                <a:latin typeface="Courier New Bold"/>
              </a:rPr>
              <a:t>mf.</a:t>
            </a:r>
            <a:r>
              <a:rPr lang="en-GB" b="1" dirty="0" err="1" smtClean="0">
                <a:solidFill>
                  <a:schemeClr val="accent1"/>
                </a:solidFill>
                <a:latin typeface="Courier New Bold"/>
              </a:rPr>
              <a:t>WRITE_ONLY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dirty="0" err="1" smtClean="0">
                <a:latin typeface="Courier New Bold"/>
              </a:rPr>
              <a:t>h_c.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nbytes</a:t>
            </a:r>
            <a:r>
              <a:rPr lang="en-GB" b="1" dirty="0" smtClean="0">
                <a:latin typeface="Courier New Bold"/>
              </a:rPr>
              <a:t>)</a:t>
            </a:r>
          </a:p>
          <a:p>
            <a:pPr>
              <a:buFont typeface="Wingdings" charset="2"/>
              <a:buChar char="§"/>
            </a:pPr>
            <a:endParaRPr lang="en-GB" b="1" dirty="0" smtClean="0">
              <a:latin typeface="Courier New 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Set Kernel Arguments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4915" y="1711325"/>
            <a:ext cx="11517085" cy="530996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The </a:t>
            </a:r>
            <a:r>
              <a:rPr lang="en-GB" dirty="0" err="1" smtClean="0"/>
              <a:t>vector_add</a:t>
            </a:r>
            <a:r>
              <a:rPr lang="en-GB" dirty="0" smtClean="0"/>
              <a:t> function is a module in the dynamic library </a:t>
            </a:r>
            <a:r>
              <a:rPr lang="en-GB" dirty="0" err="1" smtClean="0"/>
              <a:t>vector_add</a:t>
            </a:r>
            <a:endParaRPr lang="en-GB" dirty="0" smtClean="0"/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</a:t>
            </a:r>
            <a:r>
              <a:rPr lang="en-GB" b="1" dirty="0" err="1" smtClean="0">
                <a:latin typeface="Courier New Bold"/>
              </a:rPr>
              <a:t>vector_add</a:t>
            </a:r>
            <a:r>
              <a:rPr lang="en-GB" b="1" dirty="0" smtClean="0">
                <a:latin typeface="Courier New Bold"/>
              </a:rPr>
              <a:t> = </a:t>
            </a:r>
            <a:r>
              <a:rPr lang="en-GB" b="1" dirty="0" err="1" smtClean="0">
                <a:latin typeface="Courier New Bold"/>
              </a:rPr>
              <a:t>program.vector_add</a:t>
            </a: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 smtClean="0"/>
              <a:t>We now need to pass arguments to the </a:t>
            </a:r>
            <a:r>
              <a:rPr lang="en-GB" dirty="0" err="1" smtClean="0"/>
              <a:t>vector_add</a:t>
            </a:r>
            <a:r>
              <a:rPr lang="en-GB" dirty="0" smtClean="0"/>
              <a:t> function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For this we first need to define scalar argument types</a:t>
            </a:r>
            <a:endParaRPr lang="en-GB" dirty="0"/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</a:t>
            </a:r>
            <a:r>
              <a:rPr lang="en-GB" sz="2000" b="1" dirty="0" err="1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vector_add.set_scalar_arg_dtypes</a:t>
            </a:r>
            <a:r>
              <a:rPr lang="en-GB" sz="2000" b="1" dirty="0" smtClean="0">
                <a:solidFill>
                  <a:schemeClr val="tx1">
                    <a:lumMod val="85000"/>
                  </a:schemeClr>
                </a:solidFill>
                <a:latin typeface="Courier New Bold"/>
              </a:rPr>
              <a:t>([None, None, None, numpy.uint32])</a:t>
            </a:r>
            <a:endParaRPr lang="en-GB" sz="2000" b="1" dirty="0">
              <a:latin typeface="Courier New Bold"/>
            </a:endParaRPr>
          </a:p>
          <a:p>
            <a:pPr marL="0" indent="0">
              <a:buNone/>
            </a:pPr>
            <a:r>
              <a:rPr lang="en-GB" sz="2000" b="1" dirty="0" smtClean="0">
                <a:latin typeface="Courier New Bold"/>
              </a:rPr>
              <a:t>	</a:t>
            </a:r>
            <a:r>
              <a:rPr lang="en-GB" dirty="0" smtClean="0"/>
              <a:t># Use ‘None’ for vector arguments (Defined by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cl.Buffer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# Use ‘numpy.uint32’ for unsigned integer argument  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8" y="418419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Set Kernel Arguments and Run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3658" y="1548039"/>
            <a:ext cx="11636828" cy="498339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On the host side </a:t>
            </a:r>
            <a:r>
              <a:rPr lang="en-GB" dirty="0" err="1" smtClean="0"/>
              <a:t>additonal</a:t>
            </a:r>
            <a:r>
              <a:rPr lang="en-GB" dirty="0" smtClean="0"/>
              <a:t> parameters have to be passed to a kernel function: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Queue </a:t>
            </a:r>
            <a:r>
              <a:rPr lang="en-GB" b="1" dirty="0">
                <a:latin typeface="Courier New Bold"/>
              </a:rPr>
              <a:t>(</a:t>
            </a:r>
            <a:r>
              <a:rPr lang="en-GB" b="1" dirty="0" smtClean="0">
                <a:latin typeface="Courier New Bold"/>
              </a:rPr>
              <a:t>queue)</a:t>
            </a:r>
            <a:endParaRPr lang="en-GB" b="1" dirty="0">
              <a:latin typeface="Courier New Bold"/>
            </a:endParaRPr>
          </a:p>
          <a:p>
            <a:pPr lvl="1">
              <a:buFont typeface="Arial" charset="0"/>
              <a:buChar char="•"/>
            </a:pPr>
            <a:r>
              <a:rPr lang="en-GB" dirty="0" err="1" smtClean="0"/>
              <a:t>Work_item_size</a:t>
            </a:r>
            <a:r>
              <a:rPr lang="en-GB" dirty="0" smtClean="0"/>
              <a:t>: A tuple consisting of the total number of work items in each dimension </a:t>
            </a:r>
            <a:r>
              <a:rPr lang="en-GB" b="1" dirty="0">
                <a:latin typeface="Courier New Bold"/>
              </a:rPr>
              <a:t>(</a:t>
            </a:r>
            <a:r>
              <a:rPr lang="en-GB" b="1" dirty="0" err="1" smtClean="0">
                <a:latin typeface="Courier New Bold"/>
              </a:rPr>
              <a:t>h_a.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shape</a:t>
            </a:r>
            <a:r>
              <a:rPr lang="en-GB" b="1" dirty="0">
                <a:latin typeface="Courier New Bold"/>
              </a:rPr>
              <a:t>)</a:t>
            </a:r>
          </a:p>
          <a:p>
            <a:pPr lvl="1">
              <a:buFont typeface="Arial" charset="0"/>
              <a:buChar char="•"/>
            </a:pPr>
            <a:r>
              <a:rPr lang="en-GB" dirty="0" err="1" smtClean="0"/>
              <a:t>Work_items_per_group</a:t>
            </a:r>
            <a:r>
              <a:rPr lang="en-GB" dirty="0" smtClean="0"/>
              <a:t>: A tuple consisting of the total number of work </a:t>
            </a:r>
            <a:r>
              <a:rPr lang="en-GB" dirty="0" err="1" smtClean="0"/>
              <a:t>iterms</a:t>
            </a:r>
            <a:r>
              <a:rPr lang="en-GB" dirty="0" smtClean="0"/>
              <a:t> per group in each dimension.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‘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None’</a:t>
            </a:r>
            <a:r>
              <a:rPr lang="en-GB" dirty="0" smtClean="0"/>
              <a:t> means all work items in 1 group.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Courier New Bold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GB" b="1" dirty="0" smtClean="0">
                <a:latin typeface="Courier New Bold"/>
              </a:rPr>
              <a:t>&gt;&gt;&gt; </a:t>
            </a:r>
            <a:r>
              <a:rPr lang="en-GB" b="1" dirty="0" err="1" smtClean="0">
                <a:latin typeface="Courier New Bold"/>
              </a:rPr>
              <a:t>vector_add</a:t>
            </a:r>
            <a:r>
              <a:rPr lang="en-GB" b="1" dirty="0" smtClean="0">
                <a:latin typeface="Courier New Bold"/>
              </a:rPr>
              <a:t>(queue, </a:t>
            </a:r>
            <a:r>
              <a:rPr lang="en-GB" b="1" dirty="0" err="1" smtClean="0">
                <a:latin typeface="Courier New Bold"/>
              </a:rPr>
              <a:t>h_a.</a:t>
            </a:r>
            <a:r>
              <a:rPr lang="en-GB" b="1" dirty="0" err="1" smtClean="0">
                <a:solidFill>
                  <a:schemeClr val="accent2"/>
                </a:solidFill>
                <a:latin typeface="Courier New Bold"/>
              </a:rPr>
              <a:t>shape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urier New Bold"/>
              </a:rPr>
              <a:t>None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dirty="0" err="1" smtClean="0">
                <a:latin typeface="Courier New Bold"/>
              </a:rPr>
              <a:t>d_a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dirty="0" err="1" smtClean="0">
                <a:latin typeface="Courier New Bold"/>
              </a:rPr>
              <a:t>d_b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dirty="0" err="1" smtClean="0">
                <a:latin typeface="Courier New Bold"/>
              </a:rPr>
              <a:t>d_c</a:t>
            </a:r>
            <a:r>
              <a:rPr lang="en-GB" b="1" dirty="0" smtClean="0">
                <a:latin typeface="Courier New Bold"/>
              </a:rPr>
              <a:t>, N)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 smtClean="0"/>
              <a:t>Read output from device buffer </a:t>
            </a:r>
            <a:r>
              <a:rPr lang="en-GB" dirty="0" err="1" smtClean="0"/>
              <a:t>d_c</a:t>
            </a:r>
            <a:r>
              <a:rPr lang="en-GB" dirty="0" smtClean="0"/>
              <a:t> to host buffer </a:t>
            </a:r>
            <a:r>
              <a:rPr lang="en-GB" dirty="0" err="1" smtClean="0"/>
              <a:t>h_c</a:t>
            </a:r>
            <a:endParaRPr lang="en-GB" dirty="0" smtClean="0"/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</a:t>
            </a:r>
            <a:r>
              <a:rPr lang="en-GB" sz="2200" b="1" dirty="0" err="1" smtClean="0">
                <a:solidFill>
                  <a:schemeClr val="accent6"/>
                </a:solidFill>
                <a:latin typeface="Courier New Bold"/>
              </a:rPr>
              <a:t>cl.enqueue_copy</a:t>
            </a:r>
            <a:r>
              <a:rPr lang="en-GB" sz="2200" b="1" dirty="0" smtClean="0">
                <a:latin typeface="Courier New Bold"/>
              </a:rPr>
              <a:t>(queue, </a:t>
            </a:r>
            <a:r>
              <a:rPr lang="en-GB" sz="2200" b="1" dirty="0" err="1" smtClean="0">
                <a:latin typeface="Courier New Bold"/>
              </a:rPr>
              <a:t>h_c</a:t>
            </a:r>
            <a:r>
              <a:rPr lang="en-GB" sz="2200" b="1" dirty="0" smtClean="0">
                <a:latin typeface="Courier New Bold"/>
              </a:rPr>
              <a:t>, </a:t>
            </a:r>
            <a:r>
              <a:rPr lang="en-GB" sz="2200" b="1" dirty="0" err="1" smtClean="0">
                <a:latin typeface="Courier New Bold"/>
              </a:rPr>
              <a:t>d_c</a:t>
            </a:r>
            <a:r>
              <a:rPr lang="en-GB" sz="2200" b="1" dirty="0" smtClean="0">
                <a:latin typeface="Courier New Bold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2526" y="915820"/>
            <a:ext cx="9111574" cy="5125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Exercise 4: Complete ’exercise4.py’ and run</a:t>
            </a:r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Instructions: </a:t>
            </a:r>
            <a:endParaRPr lang="en-GB" dirty="0"/>
          </a:p>
          <a:p>
            <a:pPr>
              <a:buFont typeface="Wingdings" charset="2"/>
              <a:buChar char="§"/>
            </a:pPr>
            <a:r>
              <a:rPr lang="en-GB" dirty="0" smtClean="0"/>
              <a:t>Create device buffers where necessary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Set </a:t>
            </a:r>
            <a:r>
              <a:rPr lang="en-GB" dirty="0" err="1" smtClean="0"/>
              <a:t>globalrange</a:t>
            </a:r>
            <a:r>
              <a:rPr lang="en-GB" dirty="0"/>
              <a:t> 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Set </a:t>
            </a:r>
            <a:r>
              <a:rPr lang="en-GB" dirty="0" err="1" smtClean="0"/>
              <a:t>localrange</a:t>
            </a:r>
            <a:r>
              <a:rPr lang="en-GB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Set </a:t>
            </a:r>
            <a:r>
              <a:rPr lang="en-GB" dirty="0" err="1" smtClean="0"/>
              <a:t>arg_type</a:t>
            </a:r>
            <a:r>
              <a:rPr lang="en-GB" dirty="0" err="1"/>
              <a:t>_list</a:t>
            </a:r>
            <a:r>
              <a:rPr lang="en-GB" dirty="0" smtClean="0"/>
              <a:t> for the kernel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4555" y="1670276"/>
            <a:ext cx="10515600" cy="1325563"/>
          </a:xfrm>
        </p:spPr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err="1" smtClean="0"/>
              <a:t>Synchronisation</a:t>
            </a:r>
            <a:endParaRPr lang="en-US" sz="35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36568" y="3169163"/>
            <a:ext cx="9111574" cy="1223223"/>
          </a:xfrm>
        </p:spPr>
        <p:txBody>
          <a:bodyPr>
            <a:normAutofit/>
          </a:bodyPr>
          <a:lstStyle/>
          <a:p>
            <a:pPr marL="514350" marR="0" lvl="0" indent="-5143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Results of an algorithm should be independent of order of execution of work groups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71391" y="6369635"/>
            <a:ext cx="286554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Credit</a:t>
            </a:r>
            <a:r>
              <a:rPr lang="en-US" sz="1600" dirty="0" smtClean="0"/>
              <a:t>: Andreas </a:t>
            </a:r>
            <a:r>
              <a:rPr lang="en-US" sz="1600" dirty="0" err="1" smtClean="0"/>
              <a:t>Klöckner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3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5" y="500062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How do we ensure this ?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6317" y="1711325"/>
            <a:ext cx="11517085" cy="428126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Host-Device: Using command queue events which indicate whether a function has been completed or not.   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event = </a:t>
            </a:r>
            <a:r>
              <a:rPr lang="en-GB" b="1" dirty="0" err="1" smtClean="0">
                <a:solidFill>
                  <a:schemeClr val="accent6"/>
                </a:solidFill>
                <a:latin typeface="Courier New Bold"/>
              </a:rPr>
              <a:t>cl.enqueue_read_buffer</a:t>
            </a:r>
            <a:r>
              <a:rPr lang="en-GB" b="1" dirty="0" smtClean="0">
                <a:latin typeface="Courier New Bold"/>
              </a:rPr>
              <a:t>(queue, </a:t>
            </a:r>
            <a:r>
              <a:rPr lang="en-GB" b="1" dirty="0" err="1">
                <a:latin typeface="Courier New Bold"/>
              </a:rPr>
              <a:t>d</a:t>
            </a:r>
            <a:r>
              <a:rPr lang="en-GB" b="1" dirty="0" err="1" smtClean="0">
                <a:latin typeface="Courier New Bold"/>
              </a:rPr>
              <a:t>_c</a:t>
            </a:r>
            <a:r>
              <a:rPr lang="en-GB" b="1" dirty="0" smtClean="0">
                <a:latin typeface="Courier New Bold"/>
              </a:rPr>
              <a:t>, </a:t>
            </a:r>
            <a:r>
              <a:rPr lang="en-GB" b="1" dirty="0" err="1">
                <a:latin typeface="Courier New Bold"/>
              </a:rPr>
              <a:t>h</a:t>
            </a:r>
            <a:r>
              <a:rPr lang="en-GB" b="1" dirty="0" err="1" smtClean="0">
                <a:latin typeface="Courier New Bold"/>
              </a:rPr>
              <a:t>_c</a:t>
            </a:r>
            <a:r>
              <a:rPr lang="en-GB" b="1" dirty="0" smtClean="0">
                <a:latin typeface="Courier New Bold"/>
              </a:rPr>
              <a:t>)</a:t>
            </a:r>
          </a:p>
          <a:p>
            <a:pPr marL="0" indent="0">
              <a:buNone/>
            </a:pPr>
            <a:r>
              <a:rPr lang="en-GB" b="1" dirty="0" smtClean="0">
                <a:latin typeface="Courier New Bold"/>
              </a:rPr>
              <a:t>&gt;&gt;&gt; </a:t>
            </a:r>
            <a:r>
              <a:rPr lang="en-GB" b="1" dirty="0" err="1" smtClean="0">
                <a:latin typeface="Courier New Bold"/>
              </a:rPr>
              <a:t>event.wait</a:t>
            </a:r>
            <a:r>
              <a:rPr lang="en-GB" b="1" dirty="0" smtClean="0">
                <a:latin typeface="Courier New Bold"/>
              </a:rPr>
              <a:t>()</a:t>
            </a:r>
          </a:p>
          <a:p>
            <a:pPr marL="0" indent="0">
              <a:buNone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 smtClean="0"/>
              <a:t>Intra  group synchronisation</a:t>
            </a:r>
          </a:p>
          <a:p>
            <a:pPr lvl="1">
              <a:buFont typeface="Wingdings" charset="2"/>
              <a:buChar char="§"/>
            </a:pPr>
            <a:r>
              <a:rPr lang="en-GB" sz="2600" dirty="0" smtClean="0"/>
              <a:t>Barriers: </a:t>
            </a:r>
            <a:r>
              <a:rPr lang="en-GB" sz="2600" b="1" dirty="0" smtClean="0">
                <a:latin typeface="Courier New Bold"/>
              </a:rPr>
              <a:t>barrier.()</a:t>
            </a:r>
            <a:endParaRPr lang="en-GB" sz="2600" dirty="0" smtClean="0"/>
          </a:p>
          <a:p>
            <a:pPr lvl="1">
              <a:buFont typeface="Wingdings" charset="2"/>
              <a:buChar char="§"/>
            </a:pPr>
            <a:r>
              <a:rPr lang="en-GB" sz="2600" dirty="0" smtClean="0"/>
              <a:t>Fences:  </a:t>
            </a:r>
            <a:r>
              <a:rPr lang="en-GB" sz="2600" b="1" dirty="0" err="1" smtClean="0">
                <a:latin typeface="Courier New Bold"/>
              </a:rPr>
              <a:t>mem_fence</a:t>
            </a:r>
            <a:r>
              <a:rPr lang="en-GB" sz="2600" b="1" dirty="0" smtClean="0">
                <a:latin typeface="Courier New Bold"/>
              </a:rPr>
              <a:t>.()</a:t>
            </a:r>
            <a:endParaRPr lang="en-GB" sz="26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7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654329"/>
            <a:ext cx="9575800" cy="6108700"/>
          </a:xfrm>
          <a:prstGeom prst="rect">
            <a:avLst/>
          </a:prstGeom>
        </p:spPr>
      </p:pic>
      <p:sp>
        <p:nvSpPr>
          <p:cNvPr id="625" name="Slide Number Placeholder 6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</a:t>
            </a:fld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901700" y="315775"/>
            <a:ext cx="412350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dirty="0" smtClean="0"/>
              <a:t>How it </a:t>
            </a:r>
            <a:r>
              <a:rPr lang="en-US" sz="3800" b="1" smtClean="0"/>
              <a:t>came about </a:t>
            </a:r>
            <a:endParaRPr lang="en-US" sz="3800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6369635"/>
            <a:ext cx="410486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Credit: </a:t>
            </a:r>
            <a:r>
              <a:rPr lang="en-US" sz="1600" smtClean="0"/>
              <a:t>Simon McIntosh-Smith and </a:t>
            </a:r>
            <a:r>
              <a:rPr lang="en-US" sz="1600" dirty="0" smtClean="0"/>
              <a:t>Tom Deakin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83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2" y="384646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Barriers</a:t>
            </a:r>
            <a:endParaRPr lang="en-US" sz="3500" dirty="0"/>
          </a:p>
        </p:txBody>
      </p:sp>
      <p:grpSp>
        <p:nvGrpSpPr>
          <p:cNvPr id="5" name="Group 4"/>
          <p:cNvGrpSpPr/>
          <p:nvPr/>
        </p:nvGrpSpPr>
        <p:grpSpPr>
          <a:xfrm>
            <a:off x="4589415" y="2332026"/>
            <a:ext cx="3369129" cy="4233540"/>
            <a:chOff x="4589415" y="2332026"/>
            <a:chExt cx="3369129" cy="42335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9415" y="2420350"/>
              <a:ext cx="3369129" cy="414521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822214" y="2332026"/>
              <a:ext cx="3136330" cy="642448"/>
              <a:chOff x="4910936" y="2690829"/>
              <a:chExt cx="3136330" cy="6424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910936" y="2866203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1 </a:t>
                </a:r>
                <a:endParaRPr lang="en-US" sz="24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015511" y="2690829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2 </a:t>
                </a:r>
                <a:endParaRPr lang="en-US" sz="24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208575" y="2871612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3 </a:t>
                </a:r>
                <a:endParaRPr lang="en-US" sz="2400" b="1" dirty="0"/>
              </a:p>
            </p:txBody>
          </p:sp>
        </p:grp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16179" y="1342355"/>
            <a:ext cx="10515600" cy="104046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Work items do not proceed ahead of barrier until all other work items in the same group have reached the barrier </a:t>
            </a:r>
          </a:p>
          <a:p>
            <a:pPr marL="0" indent="0">
              <a:buNone/>
            </a:pPr>
            <a:endParaRPr lang="en-GB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52884" y="2307002"/>
            <a:ext cx="3338681" cy="4401073"/>
            <a:chOff x="652884" y="2307002"/>
            <a:chExt cx="3338681" cy="44010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884" y="2562859"/>
              <a:ext cx="3338681" cy="4145216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754059" y="2307002"/>
              <a:ext cx="3136330" cy="672881"/>
              <a:chOff x="4910936" y="2660396"/>
              <a:chExt cx="3136330" cy="67288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4910936" y="2866203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1 </a:t>
                </a:r>
                <a:endParaRPr lang="en-US" sz="2400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041896" y="2660396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2 </a:t>
                </a:r>
                <a:endParaRPr lang="en-US" sz="240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208575" y="2871612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3 </a:t>
                </a:r>
                <a:endParaRPr lang="en-US" sz="2400" b="1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8199139" y="1722528"/>
            <a:ext cx="3810526" cy="4843038"/>
            <a:chOff x="8224428" y="2014962"/>
            <a:chExt cx="3810526" cy="48430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428" y="2238078"/>
              <a:ext cx="3810526" cy="461992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8660121" y="2014962"/>
              <a:ext cx="3136330" cy="540264"/>
              <a:chOff x="4910936" y="2793013"/>
              <a:chExt cx="3136330" cy="54026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910936" y="2866203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1 </a:t>
                </a:r>
                <a:endParaRPr lang="en-US" sz="24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38010" y="2793013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2 </a:t>
                </a:r>
                <a:endParaRPr lang="en-US" sz="2400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08575" y="2871612"/>
                <a:ext cx="838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WI 3 </a:t>
                </a:r>
                <a:endParaRPr lang="en-US" sz="2400" b="1" dirty="0"/>
              </a:p>
            </p:txBody>
          </p:sp>
        </p:grp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30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44070" y="6353478"/>
            <a:ext cx="286554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Credit: Andreas </a:t>
            </a:r>
            <a:r>
              <a:rPr lang="en-US" sz="1600" dirty="0" err="1" smtClean="0"/>
              <a:t>Klöckner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43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2" y="384646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Fences</a:t>
            </a:r>
            <a:endParaRPr lang="en-US" sz="35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16179" y="1453913"/>
            <a:ext cx="10515600" cy="396717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Waits until all read and writes made by the calling work item prior to memory fence are visible to all threads in the work group</a:t>
            </a:r>
          </a:p>
          <a:p>
            <a:pPr>
              <a:buFont typeface="Wingdings" charset="2"/>
              <a:buChar char="§"/>
            </a:pPr>
            <a:r>
              <a:rPr lang="en-GB" dirty="0" smtClean="0"/>
              <a:t>The memory fence can be placed on global or/and local memory using:  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CLK_LOCAL_MEM_FENCE, CLK_GLOBAL_MEM_FENCE</a:t>
            </a:r>
          </a:p>
          <a:p>
            <a:pPr>
              <a:buFont typeface="Wingdings" charset="2"/>
              <a:buChar char="§"/>
            </a:pPr>
            <a:endParaRPr lang="en-GB" dirty="0" smtClean="0"/>
          </a:p>
        </p:txBody>
      </p:sp>
      <p:grpSp>
        <p:nvGrpSpPr>
          <p:cNvPr id="49" name="Group 48"/>
          <p:cNvGrpSpPr/>
          <p:nvPr/>
        </p:nvGrpSpPr>
        <p:grpSpPr>
          <a:xfrm>
            <a:off x="288693" y="3437499"/>
            <a:ext cx="3956736" cy="2832672"/>
            <a:chOff x="288693" y="3437499"/>
            <a:chExt cx="3956736" cy="283267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179" y="3437499"/>
              <a:ext cx="3229250" cy="2832672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1224643" y="3902529"/>
              <a:ext cx="1126671" cy="1730828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88693" y="4623001"/>
              <a:ext cx="17980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Write 18:</a:t>
              </a:r>
            </a:p>
            <a:p>
              <a:r>
                <a:rPr lang="en-US" sz="2400" b="1" dirty="0" smtClean="0">
                  <a:solidFill>
                    <a:srgbClr val="FF0000"/>
                  </a:solidFill>
                </a:rPr>
                <a:t>unsuccessful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4631" y="3437498"/>
            <a:ext cx="3027383" cy="2832672"/>
            <a:chOff x="4924631" y="3437498"/>
            <a:chExt cx="3027383" cy="283267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631" y="3437498"/>
              <a:ext cx="3027383" cy="283267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290307" y="4208306"/>
              <a:ext cx="826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50"/>
                  </a:solidFill>
                </a:rPr>
                <a:t>Read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6404244" y="3706586"/>
              <a:ext cx="1313394" cy="1926771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678843" y="4025326"/>
              <a:ext cx="1048219" cy="1608031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338526" y="462300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50"/>
                  </a:solidFill>
                </a:rPr>
                <a:t>17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507185" y="3437498"/>
            <a:ext cx="3068955" cy="2832672"/>
            <a:chOff x="8507185" y="3437498"/>
            <a:chExt cx="3068955" cy="283267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7185" y="3437498"/>
              <a:ext cx="3068955" cy="2832672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8712859" y="3902529"/>
              <a:ext cx="1126671" cy="1730828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9094922" y="3851858"/>
              <a:ext cx="14678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50"/>
                  </a:solidFill>
                </a:rPr>
                <a:t>Write 18:</a:t>
              </a:r>
            </a:p>
            <a:p>
              <a:r>
                <a:rPr lang="en-US" sz="2400" b="1" dirty="0" smtClean="0">
                  <a:solidFill>
                    <a:srgbClr val="00B050"/>
                  </a:solidFill>
                </a:rPr>
                <a:t>successful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76472" y="5671459"/>
              <a:ext cx="936199" cy="432000"/>
            </a:xfrm>
            <a:prstGeom prst="rect">
              <a:avLst/>
            </a:prstGeom>
          </p:spPr>
        </p:pic>
      </p:grp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smtClean="0"/>
              <a:t>Installation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917739"/>
            <a:ext cx="10515600" cy="396717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All Mac OSX (&gt; 10.6) and Windows 10 have a preinstalled OpenCL implementation</a:t>
            </a:r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 smtClean="0"/>
              <a:t>Instructions to install OpenCL on Linux Distributions will be made available shortly on the </a:t>
            </a:r>
            <a:r>
              <a:rPr lang="en-GB" dirty="0" smtClean="0">
                <a:hlinkClick r:id="rId2"/>
              </a:rPr>
              <a:t>online repository</a:t>
            </a:r>
            <a:endParaRPr lang="en-GB" dirty="0" smtClean="0"/>
          </a:p>
          <a:p>
            <a:pPr>
              <a:buFont typeface="Wingdings" charset="2"/>
              <a:buChar char="§"/>
            </a:pPr>
            <a:endParaRPr lang="en-GB" dirty="0" smtClean="0"/>
          </a:p>
          <a:p>
            <a:pPr>
              <a:buFont typeface="Wingdings" charset="2"/>
              <a:buChar char="§"/>
            </a:pPr>
            <a:r>
              <a:rPr lang="en-GB" dirty="0" err="1" smtClean="0"/>
              <a:t>PyOpenCL</a:t>
            </a:r>
            <a:r>
              <a:rPr lang="en-GB" dirty="0" smtClean="0"/>
              <a:t> packages with instructions available at </a:t>
            </a:r>
            <a:r>
              <a:rPr lang="en-GB" dirty="0" smtClean="0">
                <a:hlinkClick r:id="rId3"/>
              </a:rPr>
              <a:t>Andreas </a:t>
            </a:r>
            <a:r>
              <a:rPr lang="en-GB" dirty="0">
                <a:hlinkClick r:id="rId3"/>
              </a:rPr>
              <a:t>Klöckner's </a:t>
            </a:r>
            <a:r>
              <a:rPr lang="en-GB" dirty="0" smtClean="0">
                <a:hlinkClick r:id="rId3"/>
              </a:rPr>
              <a:t>wiki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95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92176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Install OpenCL Ubuntu (&gt;12.04)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917739"/>
            <a:ext cx="10515600" cy="396717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Install the ICD loader and header files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b="1" dirty="0" smtClean="0">
                <a:latin typeface="Courier New Bold"/>
              </a:rPr>
              <a:t>$ </a:t>
            </a:r>
            <a:r>
              <a:rPr lang="en-GB" b="1" dirty="0" err="1" smtClean="0">
                <a:latin typeface="Courier New Bold"/>
              </a:rPr>
              <a:t>sudo</a:t>
            </a:r>
            <a:r>
              <a:rPr lang="en-GB" b="1" dirty="0" smtClean="0">
                <a:latin typeface="Courier New Bold"/>
              </a:rPr>
              <a:t> apt-get install </a:t>
            </a:r>
            <a:r>
              <a:rPr lang="en-GB" b="1" dirty="0" err="1" smtClean="0">
                <a:latin typeface="Courier New Bold"/>
              </a:rPr>
              <a:t>ocl</a:t>
            </a:r>
            <a:r>
              <a:rPr lang="en-GB" b="1" dirty="0" smtClean="0">
                <a:latin typeface="Courier New Bold"/>
              </a:rPr>
              <a:t>-</a:t>
            </a:r>
            <a:r>
              <a:rPr lang="en-GB" b="1" dirty="0" err="1" smtClean="0">
                <a:latin typeface="Courier New Bold"/>
              </a:rPr>
              <a:t>icd</a:t>
            </a:r>
            <a:r>
              <a:rPr lang="en-GB" b="1" dirty="0" smtClean="0">
                <a:latin typeface="Courier New Bold"/>
              </a:rPr>
              <a:t>-</a:t>
            </a:r>
            <a:r>
              <a:rPr lang="en-GB" b="1" dirty="0" err="1" smtClean="0">
                <a:latin typeface="Courier New Bold"/>
              </a:rPr>
              <a:t>opencl</a:t>
            </a:r>
            <a:r>
              <a:rPr lang="en-GB" b="1" dirty="0" smtClean="0">
                <a:latin typeface="Courier New Bold"/>
              </a:rPr>
              <a:t>-dev </a:t>
            </a:r>
          </a:p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>
              <a:buFont typeface="Wingdings" charset="2"/>
              <a:buChar char="§"/>
            </a:pPr>
            <a:r>
              <a:rPr lang="en-GB" dirty="0" smtClean="0"/>
              <a:t>Download and install SDKs which includes runtimes for the devices you want to run</a:t>
            </a:r>
          </a:p>
          <a:p>
            <a:pPr lvl="1">
              <a:buFont typeface="Wingdings" charset="2"/>
              <a:buChar char="§"/>
            </a:pPr>
            <a:r>
              <a:rPr lang="en-GB" sz="2800" dirty="0" smtClean="0"/>
              <a:t>Intel : Only CPU and Intel integrated graphics (</a:t>
            </a:r>
            <a:r>
              <a:rPr lang="en-GB" sz="2800" dirty="0" smtClean="0">
                <a:hlinkClick r:id="rId3"/>
              </a:rPr>
              <a:t>Download Page</a:t>
            </a:r>
            <a:r>
              <a:rPr lang="en-GB" sz="2800" dirty="0" smtClean="0"/>
              <a:t>)</a:t>
            </a:r>
          </a:p>
          <a:p>
            <a:pPr lvl="1">
              <a:buFont typeface="Wingdings" charset="2"/>
              <a:buChar char="§"/>
            </a:pPr>
            <a:r>
              <a:rPr lang="en-GB" sz="2800" dirty="0" smtClean="0"/>
              <a:t>AMD: Support for CPUs and AMD devices (</a:t>
            </a:r>
            <a:r>
              <a:rPr lang="en-GB" sz="2800" dirty="0" smtClean="0">
                <a:hlinkClick r:id="rId4"/>
              </a:rPr>
              <a:t>Download Page</a:t>
            </a:r>
            <a:r>
              <a:rPr lang="en-GB" sz="2800" dirty="0" smtClean="0"/>
              <a:t>)</a:t>
            </a:r>
          </a:p>
          <a:p>
            <a:pPr lvl="1">
              <a:buFont typeface="Wingdings" charset="2"/>
              <a:buChar char="§"/>
            </a:pPr>
            <a:r>
              <a:rPr lang="en-GB" sz="2800" dirty="0" smtClean="0"/>
              <a:t>NVIDIA: Support for </a:t>
            </a:r>
            <a:r>
              <a:rPr lang="en-GB" sz="2800" dirty="0" err="1" smtClean="0"/>
              <a:t>Nvidia</a:t>
            </a:r>
            <a:r>
              <a:rPr lang="en-GB" sz="2800" dirty="0"/>
              <a:t> GPUs </a:t>
            </a:r>
            <a:r>
              <a:rPr lang="en-GB" sz="2800" dirty="0" smtClean="0"/>
              <a:t>(</a:t>
            </a:r>
            <a:r>
              <a:rPr lang="en-GB" sz="2800" dirty="0" smtClean="0">
                <a:hlinkClick r:id="rId5"/>
              </a:rPr>
              <a:t>Download Page</a:t>
            </a:r>
            <a:r>
              <a:rPr lang="en-GB" sz="2800" dirty="0" smtClean="0"/>
              <a:t>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259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92176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Build </a:t>
            </a:r>
            <a:r>
              <a:rPr lang="en-US" sz="3500" b="1" dirty="0" err="1" smtClean="0"/>
              <a:t>PyOpenCL</a:t>
            </a:r>
            <a:r>
              <a:rPr lang="en-US" sz="3500" b="1" dirty="0" smtClean="0"/>
              <a:t> on Apple and Linux 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917739"/>
            <a:ext cx="10515600" cy="396717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dirty="0" smtClean="0"/>
              <a:t>Libraries needed: </a:t>
            </a:r>
            <a:r>
              <a:rPr lang="en-GB" b="1" dirty="0" err="1" smtClean="0">
                <a:latin typeface="Courier New Bold"/>
              </a:rPr>
              <a:t>numpy</a:t>
            </a:r>
            <a:r>
              <a:rPr lang="en-GB" b="1" dirty="0" smtClean="0">
                <a:latin typeface="Courier New Bold"/>
              </a:rPr>
              <a:t> </a:t>
            </a:r>
            <a:r>
              <a:rPr lang="en-GB" dirty="0"/>
              <a:t>and</a:t>
            </a:r>
            <a:r>
              <a:rPr lang="en-GB" b="1" dirty="0" smtClean="0">
                <a:latin typeface="Courier New Bold"/>
              </a:rPr>
              <a:t> </a:t>
            </a:r>
            <a:r>
              <a:rPr lang="en-GB" b="1" dirty="0" err="1" smtClean="0">
                <a:latin typeface="Courier New Bold"/>
              </a:rPr>
              <a:t>cffi</a:t>
            </a:r>
            <a:r>
              <a:rPr lang="en-GB" b="1" dirty="0" smtClean="0">
                <a:latin typeface="Courier New Bold"/>
              </a:rPr>
              <a:t> </a:t>
            </a:r>
          </a:p>
          <a:p>
            <a:pPr marL="0" indent="0">
              <a:buNone/>
            </a:pP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accent6"/>
                </a:solidFill>
                <a:latin typeface="Courier New Bold"/>
              </a:rPr>
              <a:t>$</a:t>
            </a:r>
            <a:r>
              <a:rPr lang="en-GB" b="1" dirty="0" smtClean="0">
                <a:latin typeface="Courier New Bold"/>
              </a:rPr>
              <a:t>python </a:t>
            </a:r>
            <a:r>
              <a:rPr lang="en-GB" b="1" dirty="0" err="1" smtClean="0">
                <a:latin typeface="Courier New Bold"/>
              </a:rPr>
              <a:t>configure.py</a:t>
            </a:r>
            <a:endParaRPr lang="en-GB" b="1" dirty="0" smtClean="0">
              <a:latin typeface="Courier New Bold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accent6"/>
                </a:solidFill>
                <a:latin typeface="Courier New Bold"/>
              </a:rPr>
              <a:t>$</a:t>
            </a:r>
            <a:r>
              <a:rPr lang="en-GB" b="1" dirty="0" smtClean="0">
                <a:latin typeface="Courier New Bold"/>
              </a:rPr>
              <a:t>make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accent6"/>
                </a:solidFill>
                <a:latin typeface="Courier New Bold"/>
              </a:rPr>
              <a:t>$</a:t>
            </a:r>
            <a:r>
              <a:rPr lang="en-GB" b="1" dirty="0" err="1" smtClean="0">
                <a:latin typeface="Courier New Bold"/>
              </a:rPr>
              <a:t>sudo</a:t>
            </a:r>
            <a:r>
              <a:rPr lang="en-GB" b="1" dirty="0" smtClean="0">
                <a:latin typeface="Courier New Bold"/>
              </a:rPr>
              <a:t> make install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246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92176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500" b="1" dirty="0" smtClean="0"/>
              <a:t>Build </a:t>
            </a:r>
            <a:r>
              <a:rPr lang="en-US" sz="3500" b="1" dirty="0" err="1" smtClean="0"/>
              <a:t>PyOpenCL</a:t>
            </a:r>
            <a:r>
              <a:rPr lang="en-US" sz="3500" b="1" dirty="0" smtClean="0"/>
              <a:t> on Windows 10</a:t>
            </a:r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917739"/>
            <a:ext cx="10515600" cy="39671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/>
              <a:t>the latest 64 bit Anaconda distribution with Python 3.x on </a:t>
            </a:r>
            <a:r>
              <a:rPr lang="en-US" dirty="0" smtClean="0"/>
              <a:t>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/>
              <a:t>a </a:t>
            </a:r>
            <a:r>
              <a:rPr lang="en-US" dirty="0" err="1"/>
              <a:t>pyopencl</a:t>
            </a:r>
            <a:r>
              <a:rPr lang="en-US" dirty="0"/>
              <a:t> prebuilt </a:t>
            </a:r>
            <a:r>
              <a:rPr lang="en-US" dirty="0" smtClean="0">
                <a:hlinkClick r:id="rId3"/>
              </a:rPr>
              <a:t>binary</a:t>
            </a:r>
            <a:r>
              <a:rPr lang="en-U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</a:t>
            </a:r>
            <a:r>
              <a:rPr lang="en-US" dirty="0"/>
              <a:t>pyopencl-2016.2.1+cl21-cp36-cp36m-win_amd64.whl to a folder of </a:t>
            </a:r>
            <a:r>
              <a:rPr lang="en-US" dirty="0" smtClean="0"/>
              <a:t>choosing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terminal and navigate to that </a:t>
            </a:r>
            <a:r>
              <a:rPr lang="en-US" dirty="0" smtClean="0"/>
              <a:t>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 pip install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pyopencl-2016.2.1+cl21-cp36-cp36m-win_amd64.whl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</a:t>
            </a:r>
            <a:r>
              <a:rPr lang="en-US" dirty="0" err="1" smtClean="0"/>
              <a:t>demo.py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>
                <a:hlinkClick r:id="rId4"/>
              </a:rPr>
              <a:t>repository</a:t>
            </a:r>
            <a:r>
              <a:rPr lang="en-US" dirty="0" smtClean="0"/>
              <a:t> to </a:t>
            </a:r>
            <a:r>
              <a:rPr lang="en-US" dirty="0"/>
              <a:t>the same folder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 python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demo.py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#testing step</a:t>
            </a:r>
            <a:endParaRPr lang="en-GB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72870" y="6369635"/>
            <a:ext cx="1134654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IBM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7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75498" y="2871279"/>
            <a:ext cx="10515600" cy="1325563"/>
          </a:xfrm>
        </p:spPr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3500" b="1" smtClean="0"/>
              <a:t>Thank You</a:t>
            </a:r>
            <a:endParaRPr lang="en-US" sz="35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7725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kern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Single-thread C execution (Intel </a:t>
            </a:r>
            <a:r>
              <a:rPr lang="en-US" sz="3500" b="1" kern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Xeon 2 GHz) </a:t>
            </a:r>
            <a:endParaRPr lang="en-US" sz="3500" b="1" kern="0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57" y="1219428"/>
            <a:ext cx="8563429" cy="4816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829" y="163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8" y="1238093"/>
            <a:ext cx="8563429" cy="481692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92408" y="6369635"/>
            <a:ext cx="1928351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Credit: David </a:t>
            </a:r>
            <a:r>
              <a:rPr lang="en-US" sz="1600" dirty="0" err="1" smtClean="0"/>
              <a:t>Gohara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9" y="1221242"/>
            <a:ext cx="8559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130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kern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16-thread </a:t>
            </a:r>
            <a:r>
              <a:rPr lang="en-US" sz="3500" b="1" kern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 execution (Intel </a:t>
            </a:r>
            <a:r>
              <a:rPr lang="en-US" sz="3500" b="1" kern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Xeon 2 GHz) </a:t>
            </a:r>
            <a:endParaRPr lang="en-US" sz="3500" b="1" kern="0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9" y="1338943"/>
            <a:ext cx="8648700" cy="48648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92408" y="6369635"/>
            <a:ext cx="1928351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Credit: David </a:t>
            </a:r>
            <a:r>
              <a:rPr lang="en-US" sz="1600" dirty="0" err="1" smtClean="0"/>
              <a:t>Gohara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029" y="1353022"/>
            <a:ext cx="8648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130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kern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OpenCL (NVIDIA GTX 285) </a:t>
            </a:r>
            <a:endParaRPr lang="en-US" sz="3500" b="1" kern="0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9" y="1276577"/>
            <a:ext cx="8648700" cy="48725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2408" y="6369635"/>
            <a:ext cx="1928351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Credit: David </a:t>
            </a:r>
            <a:r>
              <a:rPr lang="en-US" sz="1600" dirty="0" err="1" smtClean="0"/>
              <a:t>Gohara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029" y="1276577"/>
            <a:ext cx="8648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23935" y="1113274"/>
            <a:ext cx="6232362" cy="5151167"/>
            <a:chOff x="3136230" y="1209527"/>
            <a:chExt cx="6232362" cy="5151167"/>
          </a:xfrm>
        </p:grpSpPr>
        <p:pic>
          <p:nvPicPr>
            <p:cNvPr id="5" name="Picture 16" descr="OpenC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47410" y="1209527"/>
              <a:ext cx="3509567" cy="2427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4347410" y="3691349"/>
              <a:ext cx="850233" cy="84054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058527" y="3636868"/>
              <a:ext cx="1098885" cy="77471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6230" y="4604084"/>
              <a:ext cx="2422360" cy="11871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Host-Side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(</a:t>
              </a:r>
              <a:r>
                <a:rPr lang="en-US" sz="2800" dirty="0" err="1" smtClean="0">
                  <a:solidFill>
                    <a:schemeClr val="tx1"/>
                  </a:solidFill>
                </a:rPr>
                <a:t>PyOpenCL</a:t>
              </a:r>
              <a:r>
                <a:rPr lang="en-US" sz="2800" dirty="0" smtClean="0">
                  <a:solidFill>
                    <a:schemeClr val="tx1"/>
                  </a:solidFill>
                </a:rPr>
                <a:t>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946232" y="4531894"/>
              <a:ext cx="2422360" cy="18288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Device-side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Programming language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~ C - 99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5247" y="1047625"/>
            <a:ext cx="208209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Runtime 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Platform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Devices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Context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Command Queues</a:t>
            </a:r>
          </a:p>
          <a:p>
            <a:pPr marL="285750" indent="-285750">
              <a:buFont typeface="Wingdings" charset="2"/>
              <a:buChar char="§"/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710333" y="1047625"/>
            <a:ext cx="18672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Work groups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Work items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Kernels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Memory models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7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61826" y="218661"/>
            <a:ext cx="209852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smtClean="0"/>
              <a:t>Contents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9750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23935" y="1113274"/>
            <a:ext cx="6232362" cy="5151167"/>
            <a:chOff x="3136230" y="1209527"/>
            <a:chExt cx="6232362" cy="5151167"/>
          </a:xfrm>
        </p:grpSpPr>
        <p:pic>
          <p:nvPicPr>
            <p:cNvPr id="5" name="Picture 16" descr="OpenC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47410" y="1209527"/>
              <a:ext cx="3509567" cy="2427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4347410" y="3691349"/>
              <a:ext cx="850233" cy="84054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058527" y="3636868"/>
              <a:ext cx="1098885" cy="77471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36230" y="4604084"/>
              <a:ext cx="2422360" cy="11871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Host-Side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(</a:t>
              </a:r>
              <a:r>
                <a:rPr lang="en-US" sz="2800" dirty="0" err="1" smtClean="0">
                  <a:solidFill>
                    <a:schemeClr val="tx1"/>
                  </a:solidFill>
                </a:rPr>
                <a:t>PyOpenCL</a:t>
              </a:r>
              <a:r>
                <a:rPr lang="en-US" sz="2800" dirty="0" smtClean="0">
                  <a:solidFill>
                    <a:schemeClr val="tx1"/>
                  </a:solidFill>
                </a:rPr>
                <a:t>)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946232" y="4531894"/>
              <a:ext cx="2422360" cy="18288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Device-side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Programming language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~ C - 99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5247" y="1047625"/>
            <a:ext cx="208209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Runtime 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Platform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Devices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Context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rgbClr val="00B05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rgbClr val="00B050"/>
                </a:solidFill>
              </a:rPr>
              <a:t>Command Queues</a:t>
            </a:r>
          </a:p>
          <a:p>
            <a:pPr marL="285750" indent="-285750">
              <a:buFont typeface="Wingdings" charset="2"/>
              <a:buChar char="§"/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710333" y="1047625"/>
            <a:ext cx="18672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Work groups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Work items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Kernels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3000" dirty="0" smtClean="0">
                <a:solidFill>
                  <a:schemeClr val="accent1"/>
                </a:solidFill>
              </a:rPr>
              <a:t>Memory models</a:t>
            </a:r>
          </a:p>
          <a:p>
            <a:pPr marL="285750" indent="-285750">
              <a:buFont typeface="Wingdings" charset="2"/>
              <a:buChar char="§"/>
            </a:pP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8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61826" y="218661"/>
            <a:ext cx="207883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dirty="0" smtClean="0"/>
              <a:t>Host Side</a:t>
            </a:r>
            <a:endParaRPr lang="en-US" sz="3800" dirty="0"/>
          </a:p>
        </p:txBody>
      </p:sp>
      <p:sp>
        <p:nvSpPr>
          <p:cNvPr id="2" name="Rectangle 1"/>
          <p:cNvSpPr/>
          <p:nvPr/>
        </p:nvSpPr>
        <p:spPr>
          <a:xfrm>
            <a:off x="450574" y="1047625"/>
            <a:ext cx="2358887" cy="4647322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2720"/>
            <a:ext cx="10515600" cy="3179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Host side programming can be done in C, C++ or Python (via </a:t>
            </a:r>
            <a:r>
              <a:rPr lang="en-US" dirty="0" err="1" smtClean="0"/>
              <a:t>PyOpenCL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PyOpenCL</a:t>
            </a:r>
            <a:r>
              <a:rPr lang="en-US" dirty="0" smtClean="0"/>
              <a:t>: Simplifies creation of all the necessary objects</a:t>
            </a:r>
          </a:p>
          <a:p>
            <a:endParaRPr lang="en-US" dirty="0">
              <a:solidFill>
                <a:schemeClr val="accent2"/>
              </a:solidFill>
              <a:latin typeface="Courier New Bold"/>
            </a:endParaRPr>
          </a:p>
          <a:p>
            <a:pPr marL="0" indent="0">
              <a:buNone/>
            </a:pPr>
            <a:r>
              <a:rPr lang="en-US" dirty="0" smtClean="0">
                <a:latin typeface="Courier New Bold"/>
              </a:rPr>
              <a:t>&gt;&gt;&gt;</a:t>
            </a:r>
            <a:r>
              <a:rPr lang="en-US" dirty="0" smtClean="0">
                <a:solidFill>
                  <a:schemeClr val="accent2"/>
                </a:solidFill>
                <a:latin typeface="Courier New Bold"/>
              </a:rPr>
              <a:t> </a:t>
            </a:r>
            <a:r>
              <a:rPr lang="en-GB" dirty="0" smtClean="0">
                <a:solidFill>
                  <a:schemeClr val="accent2"/>
                </a:solidFill>
                <a:latin typeface="Courier New Bold"/>
              </a:rPr>
              <a:t>import</a:t>
            </a:r>
            <a:r>
              <a:rPr lang="en-GB" dirty="0" smtClean="0">
                <a:latin typeface="Courier New Bold"/>
              </a:rPr>
              <a:t> </a:t>
            </a:r>
            <a:r>
              <a:rPr lang="en-GB" dirty="0" err="1" smtClean="0">
                <a:latin typeface="Courier New Bold"/>
              </a:rPr>
              <a:t>pyopencl</a:t>
            </a:r>
            <a:r>
              <a:rPr lang="en-GB" dirty="0" smtClean="0">
                <a:latin typeface="Courier New Bold"/>
              </a:rPr>
              <a:t> </a:t>
            </a:r>
            <a:r>
              <a:rPr lang="en-GB" dirty="0" smtClean="0">
                <a:solidFill>
                  <a:schemeClr val="accent2"/>
                </a:solidFill>
                <a:latin typeface="Courier New Bold"/>
              </a:rPr>
              <a:t>as</a:t>
            </a:r>
            <a:r>
              <a:rPr lang="en-GB" dirty="0" smtClean="0">
                <a:latin typeface="Courier New Bold"/>
              </a:rPr>
              <a:t> cl</a:t>
            </a:r>
          </a:p>
          <a:p>
            <a:pPr marL="0" indent="0">
              <a:buNone/>
            </a:pPr>
            <a:r>
              <a:rPr lang="en-GB" dirty="0" smtClean="0">
                <a:latin typeface="Courier New Bold"/>
              </a:rPr>
              <a:t>&gt;&gt;&gt; </a:t>
            </a:r>
            <a:r>
              <a:rPr lang="en-GB" dirty="0" smtClean="0">
                <a:solidFill>
                  <a:schemeClr val="accent2"/>
                </a:solidFill>
                <a:latin typeface="Courier New Bold"/>
              </a:rPr>
              <a:t>import </a:t>
            </a:r>
            <a:r>
              <a:rPr lang="en-GB" dirty="0" err="1" smtClean="0">
                <a:latin typeface="Courier New Bold"/>
              </a:rPr>
              <a:t>numpy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838200" y="1121619"/>
            <a:ext cx="301050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 smtClean="0"/>
              <a:t>Host </a:t>
            </a:r>
            <a:r>
              <a:rPr lang="en-US" sz="3500" b="1" dirty="0" smtClean="0"/>
              <a:t>Side: Host</a:t>
            </a:r>
            <a:endParaRPr lang="en-US" sz="35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E59B3-3BE8-4C47-BFB6-96D7908C4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1886</Words>
  <Application>Microsoft Macintosh PowerPoint</Application>
  <PresentationFormat>Widescreen</PresentationFormat>
  <Paragraphs>487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 Narrow</vt:lpstr>
      <vt:lpstr>Calibri</vt:lpstr>
      <vt:lpstr>Calibri Light</vt:lpstr>
      <vt:lpstr>Courier New</vt:lpstr>
      <vt:lpstr>Courier New Bold</vt:lpstr>
      <vt:lpstr>Mangal</vt:lpstr>
      <vt:lpstr>MS PGothic</vt:lpstr>
      <vt:lpstr>Myriad Set Text</vt:lpstr>
      <vt:lpstr>Wingdings</vt:lpstr>
      <vt:lpstr>ヒラギノ角ゴ ProN W3</vt:lpstr>
      <vt:lpstr>Arial</vt:lpstr>
      <vt:lpstr>Office Theme</vt:lpstr>
      <vt:lpstr>Heterogeneous Computing with PyOpenCL</vt:lpstr>
      <vt:lpstr>PowerPoint Presentation</vt:lpstr>
      <vt:lpstr>PowerPoint Presentation</vt:lpstr>
      <vt:lpstr>Single-thread C execution (Intel Xeon 2 GHz) </vt:lpstr>
      <vt:lpstr>16-thread C execution (Intel Xeon 2 GHz) </vt:lpstr>
      <vt:lpstr>OpenCL (NVIDIA GTX 285) </vt:lpstr>
      <vt:lpstr>PowerPoint Presentation</vt:lpstr>
      <vt:lpstr>PowerPoint Presentation</vt:lpstr>
      <vt:lpstr>PowerPoint Presentation</vt:lpstr>
      <vt:lpstr>Host Side:  Platforms </vt:lpstr>
      <vt:lpstr>Host Side:  Compute Devices</vt:lpstr>
      <vt:lpstr>Host Side:  Context</vt:lpstr>
      <vt:lpstr>Host Side:  Command Queues</vt:lpstr>
      <vt:lpstr>PowerPoint Presentation</vt:lpstr>
      <vt:lpstr>PowerPoint Presentation</vt:lpstr>
      <vt:lpstr>Device Side: Work Items and Work Groups</vt:lpstr>
      <vt:lpstr>Device Side: Memory Model</vt:lpstr>
      <vt:lpstr>Device Side: Kernel Execution </vt:lpstr>
      <vt:lpstr>How do these models map onto hardware ?</vt:lpstr>
      <vt:lpstr>Lets try a few exercises</vt:lpstr>
      <vt:lpstr>PowerPoint Presentation</vt:lpstr>
      <vt:lpstr>PowerPoint Presentation</vt:lpstr>
      <vt:lpstr>Building and Executing using PyOpenCL</vt:lpstr>
      <vt:lpstr>Setup Memory Objects </vt:lpstr>
      <vt:lpstr>Set Kernel Arguments</vt:lpstr>
      <vt:lpstr>Set Kernel Arguments and Run</vt:lpstr>
      <vt:lpstr>PowerPoint Presentation</vt:lpstr>
      <vt:lpstr>Synchronisation</vt:lpstr>
      <vt:lpstr>How do we ensure this ?</vt:lpstr>
      <vt:lpstr>Barriers</vt:lpstr>
      <vt:lpstr>Fences</vt:lpstr>
      <vt:lpstr>Installation</vt:lpstr>
      <vt:lpstr>Install OpenCL Ubuntu (&gt;12.04)</vt:lpstr>
      <vt:lpstr>Build PyOpenCL on Apple and Linux </vt:lpstr>
      <vt:lpstr>Build PyOpenCL on Windows 10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PyOpenCL</dc:title>
  <dc:creator>pasupathy r. (rp3g13)</dc:creator>
  <cp:lastModifiedBy>pasupathy r. (rp3g13)</cp:lastModifiedBy>
  <cp:revision>87</cp:revision>
  <dcterms:created xsi:type="dcterms:W3CDTF">2017-03-19T12:10:47Z</dcterms:created>
  <dcterms:modified xsi:type="dcterms:W3CDTF">2017-03-20T13:01:48Z</dcterms:modified>
</cp:coreProperties>
</file>